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62"/>
  </p:notesMasterIdLst>
  <p:handoutMasterIdLst>
    <p:handoutMasterId r:id="rId63"/>
  </p:handoutMasterIdLst>
  <p:sldIdLst>
    <p:sldId id="256" r:id="rId2"/>
    <p:sldId id="877" r:id="rId3"/>
    <p:sldId id="881" r:id="rId4"/>
    <p:sldId id="945" r:id="rId5"/>
    <p:sldId id="935" r:id="rId6"/>
    <p:sldId id="882" r:id="rId7"/>
    <p:sldId id="946" r:id="rId8"/>
    <p:sldId id="883" r:id="rId9"/>
    <p:sldId id="947" r:id="rId10"/>
    <p:sldId id="884" r:id="rId11"/>
    <p:sldId id="885" r:id="rId12"/>
    <p:sldId id="936" r:id="rId13"/>
    <p:sldId id="944" r:id="rId14"/>
    <p:sldId id="940" r:id="rId15"/>
    <p:sldId id="937" r:id="rId16"/>
    <p:sldId id="942" r:id="rId17"/>
    <p:sldId id="943" r:id="rId18"/>
    <p:sldId id="887" r:id="rId19"/>
    <p:sldId id="888" r:id="rId20"/>
    <p:sldId id="890" r:id="rId21"/>
    <p:sldId id="891" r:id="rId22"/>
    <p:sldId id="892" r:id="rId23"/>
    <p:sldId id="893" r:id="rId24"/>
    <p:sldId id="894" r:id="rId25"/>
    <p:sldId id="895" r:id="rId26"/>
    <p:sldId id="896" r:id="rId27"/>
    <p:sldId id="897" r:id="rId28"/>
    <p:sldId id="898" r:id="rId29"/>
    <p:sldId id="899" r:id="rId30"/>
    <p:sldId id="900" r:id="rId31"/>
    <p:sldId id="901" r:id="rId32"/>
    <p:sldId id="902" r:id="rId33"/>
    <p:sldId id="903" r:id="rId34"/>
    <p:sldId id="904" r:id="rId35"/>
    <p:sldId id="927" r:id="rId36"/>
    <p:sldId id="905" r:id="rId37"/>
    <p:sldId id="928" r:id="rId38"/>
    <p:sldId id="907" r:id="rId39"/>
    <p:sldId id="931" r:id="rId40"/>
    <p:sldId id="933" r:id="rId41"/>
    <p:sldId id="930" r:id="rId42"/>
    <p:sldId id="909" r:id="rId43"/>
    <p:sldId id="929" r:id="rId44"/>
    <p:sldId id="910" r:id="rId45"/>
    <p:sldId id="934" r:id="rId46"/>
    <p:sldId id="911" r:id="rId47"/>
    <p:sldId id="912" r:id="rId48"/>
    <p:sldId id="913" r:id="rId49"/>
    <p:sldId id="914" r:id="rId50"/>
    <p:sldId id="915" r:id="rId51"/>
    <p:sldId id="916" r:id="rId52"/>
    <p:sldId id="917" r:id="rId53"/>
    <p:sldId id="918" r:id="rId54"/>
    <p:sldId id="920" r:id="rId55"/>
    <p:sldId id="921" r:id="rId56"/>
    <p:sldId id="922" r:id="rId57"/>
    <p:sldId id="923" r:id="rId58"/>
    <p:sldId id="924" r:id="rId59"/>
    <p:sldId id="925" r:id="rId60"/>
    <p:sldId id="275" r:id="rId61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0" autoAdjust="0"/>
    <p:restoredTop sz="94362" autoAdjust="0"/>
  </p:normalViewPr>
  <p:slideViewPr>
    <p:cSldViewPr>
      <p:cViewPr>
        <p:scale>
          <a:sx n="60" d="100"/>
          <a:sy n="60" d="100"/>
        </p:scale>
        <p:origin x="-1734" y="-756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2018-12-03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8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/24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5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tbay.org/jetty/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oracle.com/kr/jav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packages/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www.eclipse.org/downloads/download.php?file=/technology/epp/downloads/release/2018-09/R/eclipse-jee-2018-09-win32-x86_64.zip" TargetMode="External"/><Relationship Id="rId4" Type="http://schemas.openxmlformats.org/officeDocument/2006/relationships/hyperlink" Target="https://www.eclipse.org/downloads/download.php?file=/technology/epp/downloads/release/2018-09/R/eclipse-java-2018-09-win32-x86_64.zi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JSP </a:t>
            </a:r>
            <a:r>
              <a:rPr lang="ko-KR" altLang="en-US" dirty="0"/>
              <a:t>개요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i="1" u="sng" dirty="0">
                <a:solidFill>
                  <a:srgbClr val="FF0000"/>
                </a:solidFill>
              </a:rPr>
              <a:t>정적</a:t>
            </a:r>
            <a:r>
              <a:rPr lang="ko-KR" altLang="en-US" dirty="0"/>
              <a:t>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A083513B-D334-4D19-A895-73BC2EC4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FCAFA9-1575-4F1F-9087-19DC41A0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8015808" cy="30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i="1" u="sng" dirty="0">
                <a:solidFill>
                  <a:srgbClr val="FF0000"/>
                </a:solidFill>
              </a:rPr>
              <a:t>동적</a:t>
            </a:r>
            <a:r>
              <a:rPr lang="ko-KR" altLang="en-US" dirty="0"/>
              <a:t> 웹 페이지의 동작 방식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551F2627-0043-46AA-9DFC-8A1CA0E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9" y="1988840"/>
            <a:ext cx="801052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0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551F2627-0043-46AA-9DFC-8A1CA0E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웹과 </a:t>
            </a:r>
            <a:r>
              <a:rPr lang="en-US" altLang="ko-KR" dirty="0">
                <a:latin typeface="+mn-ea"/>
                <a:ea typeface="+mn-ea"/>
              </a:rPr>
              <a:t>JSP </a:t>
            </a:r>
            <a:r>
              <a:rPr lang="ko-KR" altLang="en-US" dirty="0">
                <a:latin typeface="+mn-ea"/>
                <a:ea typeface="+mn-ea"/>
              </a:rPr>
              <a:t>프로그래밍 이해하기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508879" y="836712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z="2400" dirty="0" smtClean="0">
                <a:latin typeface="+mn-ea"/>
                <a:ea typeface="+mn-ea"/>
              </a:rPr>
              <a:t>웹 어플리케이션의 실행 순서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4032"/>
            <a:ext cx="10795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851920" y="3303637"/>
            <a:ext cx="1013763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latin typeface="+mn-ea"/>
                <a:ea typeface="+mn-ea"/>
              </a:rPr>
              <a:t>WEB SERVER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9" name="AutoShape 11"/>
          <p:cNvCxnSpPr>
            <a:cxnSpLocks noChangeShapeType="1"/>
            <a:stCxn id="7" idx="3"/>
            <a:endCxn id="8" idx="0"/>
          </p:cNvCxnSpPr>
          <p:nvPr/>
        </p:nvCxnSpPr>
        <p:spPr bwMode="auto">
          <a:xfrm>
            <a:off x="2222476" y="1952657"/>
            <a:ext cx="2136326" cy="135098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0" name="AutoShape 12"/>
          <p:cNvCxnSpPr>
            <a:cxnSpLocks noChangeShapeType="1"/>
            <a:stCxn id="8" idx="2"/>
            <a:endCxn id="19" idx="3"/>
          </p:cNvCxnSpPr>
          <p:nvPr/>
        </p:nvCxnSpPr>
        <p:spPr bwMode="auto">
          <a:xfrm rot="5400000">
            <a:off x="2831034" y="4354022"/>
            <a:ext cx="1785991" cy="126954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2627784" y="1405314"/>
            <a:ext cx="33218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① </a:t>
            </a:r>
            <a:r>
              <a:rPr lang="ko-KR" altLang="en-US" sz="1200" b="1" dirty="0">
                <a:latin typeface="+mn-ea"/>
                <a:ea typeface="+mn-ea"/>
              </a:rPr>
              <a:t>웹 브라우저는 웹 </a:t>
            </a:r>
            <a:r>
              <a:rPr lang="ko-KR" altLang="en-US" sz="1200" b="1" dirty="0" smtClean="0">
                <a:latin typeface="+mn-ea"/>
                <a:ea typeface="+mn-ea"/>
              </a:rPr>
              <a:t>서버에</a:t>
            </a:r>
          </a:p>
          <a:p>
            <a:r>
              <a:rPr lang="ko-KR" altLang="en-US" sz="1200" b="1" dirty="0" smtClean="0">
                <a:latin typeface="+mn-ea"/>
                <a:ea typeface="+mn-ea"/>
              </a:rPr>
              <a:t>    어떤 기능을 원하는 지 요청한다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  <a:endParaRPr lang="en-US" altLang="ko-KR" sz="1200" b="1" dirty="0">
              <a:latin typeface="+mn-ea"/>
              <a:ea typeface="+mn-ea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142976" y="3318083"/>
            <a:ext cx="25667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② </a:t>
            </a:r>
            <a:r>
              <a:rPr lang="ko-KR" altLang="en-US" sz="1200" dirty="0">
                <a:latin typeface="+mn-ea"/>
                <a:ea typeface="+mn-ea"/>
              </a:rPr>
              <a:t>웹 서버는 웹 어플리케이션을</a:t>
            </a:r>
          </a:p>
          <a:p>
            <a:r>
              <a:rPr lang="ko-KR" altLang="en-US" sz="1200" dirty="0">
                <a:latin typeface="+mn-ea"/>
                <a:ea typeface="+mn-ea"/>
              </a:rPr>
              <a:t>    실행하여 웹 브라우저가 요청한</a:t>
            </a:r>
          </a:p>
          <a:p>
            <a:r>
              <a:rPr lang="ko-KR" altLang="en-US" sz="1200" dirty="0">
                <a:latin typeface="+mn-ea"/>
                <a:ea typeface="+mn-ea"/>
              </a:rPr>
              <a:t>    기능을 수행한 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결과를</a:t>
            </a:r>
          </a:p>
          <a:p>
            <a:r>
              <a:rPr lang="ko-KR" altLang="en-US" sz="1200" dirty="0">
                <a:latin typeface="+mn-ea"/>
                <a:ea typeface="+mn-ea"/>
              </a:rPr>
              <a:t>    웹 브라우저에 응답한다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214678" y="5919663"/>
            <a:ext cx="25571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③ </a:t>
            </a:r>
            <a:r>
              <a:rPr lang="ko-KR" altLang="en-US" sz="1200" dirty="0">
                <a:latin typeface="+mn-ea"/>
                <a:ea typeface="+mn-ea"/>
              </a:rPr>
              <a:t>웹 브라우저는 웹 서버로부터의</a:t>
            </a:r>
          </a:p>
          <a:p>
            <a:r>
              <a:rPr lang="ko-KR" altLang="en-US" sz="1200" dirty="0">
                <a:latin typeface="+mn-ea"/>
                <a:ea typeface="+mn-ea"/>
              </a:rPr>
              <a:t>  응답 결과를 출력한다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6715140" y="3376662"/>
            <a:ext cx="2143140" cy="647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dirty="0" smtClean="0">
                <a:latin typeface="+mn-ea"/>
                <a:ea typeface="+mn-ea"/>
              </a:rPr>
              <a:t>WEB APPLICATION SERVER</a:t>
            </a:r>
            <a:endParaRPr lang="ko-KR" altLang="en-US" sz="1200" dirty="0">
              <a:latin typeface="+mn-ea"/>
              <a:ea typeface="+mn-ea"/>
            </a:endParaRPr>
          </a:p>
        </p:txBody>
      </p:sp>
      <p:cxnSp>
        <p:nvCxnSpPr>
          <p:cNvPr id="15" name="AutoShape 17"/>
          <p:cNvCxnSpPr>
            <a:cxnSpLocks noChangeShapeType="1"/>
            <a:stCxn id="8" idx="3"/>
            <a:endCxn id="14" idx="1"/>
          </p:cNvCxnSpPr>
          <p:nvPr/>
        </p:nvCxnSpPr>
        <p:spPr bwMode="auto">
          <a:xfrm>
            <a:off x="4865683" y="3699719"/>
            <a:ext cx="1849457" cy="7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3923928" y="2329682"/>
            <a:ext cx="869746" cy="551672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request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3995936" y="4687136"/>
            <a:ext cx="718940" cy="551672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b="1" dirty="0" smtClean="0">
                <a:latin typeface="+mn-ea"/>
                <a:ea typeface="+mn-ea"/>
              </a:rPr>
              <a:t>response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8" name="Oval 20"/>
          <p:cNvSpPr>
            <a:spLocks noChangeArrowheads="1"/>
          </p:cNvSpPr>
          <p:nvPr/>
        </p:nvSpPr>
        <p:spPr bwMode="auto">
          <a:xfrm>
            <a:off x="5429256" y="3411392"/>
            <a:ext cx="714380" cy="61297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dirty="0">
                <a:latin typeface="+mn-ea"/>
                <a:ea typeface="+mn-ea"/>
              </a:rPr>
              <a:t>처리</a:t>
            </a:r>
          </a:p>
        </p:txBody>
      </p:sp>
      <p:pic>
        <p:nvPicPr>
          <p:cNvPr id="19" name="Picture 2" descr="fig01-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5310246"/>
            <a:ext cx="1874841" cy="114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9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43520" y="693068"/>
            <a:ext cx="83169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 smtClean="0"/>
              <a:t>CGI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어플리케이션서버</a:t>
            </a:r>
            <a:endParaRPr lang="ko-KR" altLang="en-US" dirty="0"/>
          </a:p>
        </p:txBody>
      </p:sp>
      <p:graphicFrame>
        <p:nvGraphicFramePr>
          <p:cNvPr id="33" name="Group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58505"/>
              </p:ext>
            </p:extLst>
          </p:nvPr>
        </p:nvGraphicFramePr>
        <p:xfrm>
          <a:off x="179388" y="1213440"/>
          <a:ext cx="8640762" cy="5455920"/>
        </p:xfrm>
        <a:graphic>
          <a:graphicData uri="http://schemas.openxmlformats.org/drawingml/2006/table">
            <a:tbl>
              <a:tblPr/>
              <a:tblGrid>
                <a:gridCol w="1728787"/>
                <a:gridCol w="3203575"/>
                <a:gridCol w="370840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CGI </a:t>
                      </a: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방식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어플리케이션 서버 방식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</a:tr>
              <a:tr h="2505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실행방식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4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로딩되는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실행파일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AutoShape 34"/>
          <p:cNvSpPr>
            <a:spLocks noChangeArrowheads="1"/>
          </p:cNvSpPr>
          <p:nvPr/>
        </p:nvSpPr>
        <p:spPr bwMode="auto">
          <a:xfrm>
            <a:off x="2627313" y="2653303"/>
            <a:ext cx="936625" cy="792162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서버</a:t>
            </a: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3995738" y="2221503"/>
            <a:ext cx="10080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펄 프로그램</a:t>
            </a: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995738" y="3588340"/>
            <a:ext cx="10080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C </a:t>
            </a:r>
            <a:r>
              <a:rPr lang="ko-KR" altLang="en-US" sz="1400"/>
              <a:t>프로그램</a:t>
            </a:r>
          </a:p>
        </p:txBody>
      </p:sp>
      <p:cxnSp>
        <p:nvCxnSpPr>
          <p:cNvPr id="37" name="AutoShape 37"/>
          <p:cNvCxnSpPr>
            <a:cxnSpLocks noChangeShapeType="1"/>
            <a:stCxn id="34" idx="3"/>
            <a:endCxn id="35" idx="1"/>
          </p:cNvCxnSpPr>
          <p:nvPr/>
        </p:nvCxnSpPr>
        <p:spPr bwMode="auto">
          <a:xfrm flipV="1">
            <a:off x="3563938" y="2437403"/>
            <a:ext cx="431800" cy="6127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38"/>
          <p:cNvCxnSpPr>
            <a:cxnSpLocks noChangeShapeType="1"/>
            <a:stCxn id="34" idx="3"/>
            <a:endCxn id="36" idx="1"/>
          </p:cNvCxnSpPr>
          <p:nvPr/>
        </p:nvCxnSpPr>
        <p:spPr bwMode="auto">
          <a:xfrm>
            <a:off x="3563938" y="3050178"/>
            <a:ext cx="431800" cy="7540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39"/>
          <p:cNvSpPr txBox="1">
            <a:spLocks noChangeArrowheads="1"/>
          </p:cNvSpPr>
          <p:nvPr/>
        </p:nvSpPr>
        <p:spPr bwMode="auto">
          <a:xfrm>
            <a:off x="1908175" y="1627778"/>
            <a:ext cx="941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ko-KR" altLang="en-US" sz="1400" b="1" dirty="0"/>
              <a:t>직접 실행</a:t>
            </a:r>
            <a:endParaRPr lang="en-US" altLang="ko-KR" sz="1400" b="1" dirty="0"/>
          </a:p>
        </p:txBody>
      </p:sp>
      <p:sp>
        <p:nvSpPr>
          <p:cNvPr id="40" name="Oval 41"/>
          <p:cNvSpPr>
            <a:spLocks noChangeArrowheads="1"/>
          </p:cNvSpPr>
          <p:nvPr/>
        </p:nvSpPr>
        <p:spPr bwMode="auto">
          <a:xfrm>
            <a:off x="2195513" y="2077040"/>
            <a:ext cx="503237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200"/>
              <a:t>요청</a:t>
            </a:r>
          </a:p>
        </p:txBody>
      </p:sp>
      <p:cxnSp>
        <p:nvCxnSpPr>
          <p:cNvPr id="41" name="AutoShape 42"/>
          <p:cNvCxnSpPr>
            <a:cxnSpLocks noChangeShapeType="1"/>
            <a:stCxn id="40" idx="4"/>
            <a:endCxn id="34" idx="1"/>
          </p:cNvCxnSpPr>
          <p:nvPr/>
        </p:nvCxnSpPr>
        <p:spPr bwMode="auto">
          <a:xfrm rot="16200000" flipH="1">
            <a:off x="2266950" y="2689815"/>
            <a:ext cx="541338" cy="1793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AutoShape 43"/>
          <p:cNvSpPr>
            <a:spLocks noChangeArrowheads="1"/>
          </p:cNvSpPr>
          <p:nvPr/>
        </p:nvSpPr>
        <p:spPr bwMode="auto">
          <a:xfrm>
            <a:off x="6731000" y="2077040"/>
            <a:ext cx="936625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서버</a:t>
            </a:r>
          </a:p>
        </p:txBody>
      </p:sp>
      <p:sp>
        <p:nvSpPr>
          <p:cNvPr id="43" name="Oval 45"/>
          <p:cNvSpPr>
            <a:spLocks noChangeArrowheads="1"/>
          </p:cNvSpPr>
          <p:nvPr/>
        </p:nvSpPr>
        <p:spPr bwMode="auto">
          <a:xfrm>
            <a:off x="5435600" y="2254840"/>
            <a:ext cx="503238" cy="4318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요청</a:t>
            </a:r>
          </a:p>
        </p:txBody>
      </p:sp>
      <p:sp>
        <p:nvSpPr>
          <p:cNvPr id="44" name="AutoShape 46"/>
          <p:cNvSpPr>
            <a:spLocks noChangeArrowheads="1"/>
          </p:cNvSpPr>
          <p:nvPr/>
        </p:nvSpPr>
        <p:spPr bwMode="auto">
          <a:xfrm>
            <a:off x="5940425" y="3302590"/>
            <a:ext cx="1223963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어플리케이션</a:t>
            </a:r>
          </a:p>
          <a:p>
            <a:pPr algn="ctr"/>
            <a:r>
              <a:rPr lang="ko-KR" altLang="en-US" sz="1400"/>
              <a:t>서버</a:t>
            </a:r>
          </a:p>
        </p:txBody>
      </p:sp>
      <p:sp>
        <p:nvSpPr>
          <p:cNvPr id="45" name="Rectangle 47"/>
          <p:cNvSpPr>
            <a:spLocks noChangeArrowheads="1"/>
          </p:cNvSpPr>
          <p:nvPr/>
        </p:nvSpPr>
        <p:spPr bwMode="auto">
          <a:xfrm>
            <a:off x="7596188" y="3158128"/>
            <a:ext cx="10080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프로그램</a:t>
            </a: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7596188" y="3518490"/>
            <a:ext cx="10080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프로그램</a:t>
            </a:r>
          </a:p>
        </p:txBody>
      </p:sp>
      <p:sp>
        <p:nvSpPr>
          <p:cNvPr id="47" name="Rectangle 49"/>
          <p:cNvSpPr>
            <a:spLocks noChangeArrowheads="1"/>
          </p:cNvSpPr>
          <p:nvPr/>
        </p:nvSpPr>
        <p:spPr bwMode="auto">
          <a:xfrm>
            <a:off x="7596188" y="3877265"/>
            <a:ext cx="10080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프로그램</a:t>
            </a:r>
          </a:p>
        </p:txBody>
      </p:sp>
      <p:cxnSp>
        <p:nvCxnSpPr>
          <p:cNvPr id="48" name="AutoShape 50"/>
          <p:cNvCxnSpPr>
            <a:cxnSpLocks noChangeShapeType="1"/>
            <a:stCxn id="42" idx="3"/>
            <a:endCxn id="44" idx="1"/>
          </p:cNvCxnSpPr>
          <p:nvPr/>
        </p:nvCxnSpPr>
        <p:spPr bwMode="auto">
          <a:xfrm flipH="1">
            <a:off x="5940425" y="2473915"/>
            <a:ext cx="1727200" cy="1225550"/>
          </a:xfrm>
          <a:prstGeom prst="bentConnector5">
            <a:avLst>
              <a:gd name="adj1" fmla="val -13236"/>
              <a:gd name="adj2" fmla="val 49870"/>
              <a:gd name="adj3" fmla="val 113236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AutoShape 51"/>
          <p:cNvCxnSpPr>
            <a:cxnSpLocks noChangeShapeType="1"/>
            <a:stCxn id="44" idx="3"/>
            <a:endCxn id="45" idx="1"/>
          </p:cNvCxnSpPr>
          <p:nvPr/>
        </p:nvCxnSpPr>
        <p:spPr bwMode="auto">
          <a:xfrm flipV="1">
            <a:off x="7164388" y="3302590"/>
            <a:ext cx="431800" cy="396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AutoShape 52"/>
          <p:cNvCxnSpPr>
            <a:cxnSpLocks noChangeShapeType="1"/>
            <a:stCxn id="44" idx="3"/>
            <a:endCxn id="46" idx="1"/>
          </p:cNvCxnSpPr>
          <p:nvPr/>
        </p:nvCxnSpPr>
        <p:spPr bwMode="auto">
          <a:xfrm flipV="1">
            <a:off x="7164388" y="3662953"/>
            <a:ext cx="431800" cy="365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AutoShape 53"/>
          <p:cNvCxnSpPr>
            <a:cxnSpLocks noChangeShapeType="1"/>
            <a:stCxn id="44" idx="3"/>
            <a:endCxn id="47" idx="1"/>
          </p:cNvCxnSpPr>
          <p:nvPr/>
        </p:nvCxnSpPr>
        <p:spPr bwMode="auto">
          <a:xfrm>
            <a:off x="7164388" y="3699465"/>
            <a:ext cx="431800" cy="3222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AutoShape 54"/>
          <p:cNvCxnSpPr>
            <a:cxnSpLocks noChangeShapeType="1"/>
            <a:stCxn id="43" idx="6"/>
            <a:endCxn id="42" idx="1"/>
          </p:cNvCxnSpPr>
          <p:nvPr/>
        </p:nvCxnSpPr>
        <p:spPr bwMode="auto">
          <a:xfrm>
            <a:off x="5938838" y="2470740"/>
            <a:ext cx="792162" cy="3175"/>
          </a:xfrm>
          <a:prstGeom prst="bentConnector3">
            <a:avLst>
              <a:gd name="adj1" fmla="val 4989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 Box 55"/>
          <p:cNvSpPr txBox="1">
            <a:spLocks noChangeArrowheads="1"/>
          </p:cNvSpPr>
          <p:nvPr/>
        </p:nvSpPr>
        <p:spPr bwMode="auto">
          <a:xfrm>
            <a:off x="5076825" y="1627778"/>
            <a:ext cx="2047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ko-KR" altLang="en-US" sz="1400" b="1"/>
              <a:t>어플리케이션 서버 사용</a:t>
            </a:r>
            <a:endParaRPr lang="en-US" altLang="ko-KR" sz="1400" b="1"/>
          </a:p>
        </p:txBody>
      </p:sp>
      <p:sp>
        <p:nvSpPr>
          <p:cNvPr id="54" name="AutoShape 79"/>
          <p:cNvSpPr>
            <a:spLocks noChangeArrowheads="1"/>
          </p:cNvSpPr>
          <p:nvPr/>
        </p:nvSpPr>
        <p:spPr bwMode="auto">
          <a:xfrm>
            <a:off x="2411413" y="4885328"/>
            <a:ext cx="936625" cy="863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서버</a:t>
            </a:r>
          </a:p>
        </p:txBody>
      </p:sp>
      <p:sp>
        <p:nvSpPr>
          <p:cNvPr id="55" name="Rectangle 80"/>
          <p:cNvSpPr>
            <a:spLocks noChangeArrowheads="1"/>
          </p:cNvSpPr>
          <p:nvPr/>
        </p:nvSpPr>
        <p:spPr bwMode="auto">
          <a:xfrm>
            <a:off x="3708400" y="4451940"/>
            <a:ext cx="1295400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A</a:t>
            </a:r>
            <a:r>
              <a:rPr lang="ko-KR" altLang="en-US" sz="1400"/>
              <a:t>프로그램 실행</a:t>
            </a:r>
          </a:p>
        </p:txBody>
      </p:sp>
      <p:sp>
        <p:nvSpPr>
          <p:cNvPr id="56" name="Line 81"/>
          <p:cNvSpPr>
            <a:spLocks noChangeShapeType="1"/>
          </p:cNvSpPr>
          <p:nvPr/>
        </p:nvSpPr>
        <p:spPr bwMode="auto">
          <a:xfrm>
            <a:off x="1979613" y="531871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7" name="Line 82"/>
          <p:cNvSpPr>
            <a:spLocks noChangeShapeType="1"/>
          </p:cNvSpPr>
          <p:nvPr/>
        </p:nvSpPr>
        <p:spPr bwMode="auto">
          <a:xfrm flipV="1">
            <a:off x="1979613" y="5461590"/>
            <a:ext cx="431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8" name="Line 83"/>
          <p:cNvSpPr>
            <a:spLocks noChangeShapeType="1"/>
          </p:cNvSpPr>
          <p:nvPr/>
        </p:nvSpPr>
        <p:spPr bwMode="auto">
          <a:xfrm flipV="1">
            <a:off x="1979613" y="5606053"/>
            <a:ext cx="431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9" name="Line 84"/>
          <p:cNvSpPr>
            <a:spLocks noChangeShapeType="1"/>
          </p:cNvSpPr>
          <p:nvPr/>
        </p:nvSpPr>
        <p:spPr bwMode="auto">
          <a:xfrm flipV="1">
            <a:off x="1979613" y="5174253"/>
            <a:ext cx="4318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0" name="Line 85"/>
          <p:cNvSpPr>
            <a:spLocks noChangeShapeType="1"/>
          </p:cNvSpPr>
          <p:nvPr/>
        </p:nvSpPr>
        <p:spPr bwMode="auto">
          <a:xfrm flipV="1">
            <a:off x="1979613" y="5029790"/>
            <a:ext cx="4318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1" name="Rectangle 86"/>
          <p:cNvSpPr>
            <a:spLocks noChangeArrowheads="1"/>
          </p:cNvSpPr>
          <p:nvPr/>
        </p:nvSpPr>
        <p:spPr bwMode="auto">
          <a:xfrm>
            <a:off x="3708400" y="4812303"/>
            <a:ext cx="1295400" cy="287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A</a:t>
            </a:r>
            <a:r>
              <a:rPr lang="ko-KR" altLang="en-US" sz="1400"/>
              <a:t>프로그램 실행</a:t>
            </a:r>
            <a:endParaRPr lang="en-US" altLang="ko-KR" sz="1400"/>
          </a:p>
        </p:txBody>
      </p:sp>
      <p:sp>
        <p:nvSpPr>
          <p:cNvPr id="62" name="Rectangle 87"/>
          <p:cNvSpPr>
            <a:spLocks noChangeArrowheads="1"/>
          </p:cNvSpPr>
          <p:nvPr/>
        </p:nvSpPr>
        <p:spPr bwMode="auto">
          <a:xfrm>
            <a:off x="3708400" y="5172665"/>
            <a:ext cx="1295400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A</a:t>
            </a:r>
            <a:r>
              <a:rPr lang="ko-KR" altLang="en-US" sz="1400"/>
              <a:t>프로그램 실행</a:t>
            </a:r>
            <a:endParaRPr lang="en-US" altLang="ko-KR" sz="1400"/>
          </a:p>
        </p:txBody>
      </p:sp>
      <p:sp>
        <p:nvSpPr>
          <p:cNvPr id="63" name="Rectangle 88"/>
          <p:cNvSpPr>
            <a:spLocks noChangeArrowheads="1"/>
          </p:cNvSpPr>
          <p:nvPr/>
        </p:nvSpPr>
        <p:spPr bwMode="auto">
          <a:xfrm>
            <a:off x="3708400" y="5531440"/>
            <a:ext cx="1295400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A</a:t>
            </a:r>
            <a:r>
              <a:rPr lang="ko-KR" altLang="en-US" sz="1400"/>
              <a:t>프로그램 실행</a:t>
            </a:r>
            <a:endParaRPr lang="en-US" altLang="ko-KR" sz="1400"/>
          </a:p>
        </p:txBody>
      </p:sp>
      <p:sp>
        <p:nvSpPr>
          <p:cNvPr id="64" name="Rectangle 89"/>
          <p:cNvSpPr>
            <a:spLocks noChangeArrowheads="1"/>
          </p:cNvSpPr>
          <p:nvPr/>
        </p:nvSpPr>
        <p:spPr bwMode="auto">
          <a:xfrm>
            <a:off x="3708400" y="5891803"/>
            <a:ext cx="1295400" cy="287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A</a:t>
            </a:r>
            <a:r>
              <a:rPr lang="ko-KR" altLang="en-US" sz="1400"/>
              <a:t>프로그램 실행</a:t>
            </a:r>
            <a:endParaRPr lang="en-US" altLang="ko-KR" sz="1400"/>
          </a:p>
        </p:txBody>
      </p:sp>
      <p:cxnSp>
        <p:nvCxnSpPr>
          <p:cNvPr id="65" name="AutoShape 95"/>
          <p:cNvCxnSpPr>
            <a:cxnSpLocks noChangeShapeType="1"/>
            <a:stCxn id="54" idx="3"/>
            <a:endCxn id="55" idx="1"/>
          </p:cNvCxnSpPr>
          <p:nvPr/>
        </p:nvCxnSpPr>
        <p:spPr bwMode="auto">
          <a:xfrm flipV="1">
            <a:off x="3348038" y="4596403"/>
            <a:ext cx="360362" cy="720725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AutoShape 96"/>
          <p:cNvCxnSpPr>
            <a:cxnSpLocks noChangeShapeType="1"/>
            <a:stCxn id="54" idx="3"/>
            <a:endCxn id="61" idx="1"/>
          </p:cNvCxnSpPr>
          <p:nvPr/>
        </p:nvCxnSpPr>
        <p:spPr bwMode="auto">
          <a:xfrm flipV="1">
            <a:off x="3348038" y="4956765"/>
            <a:ext cx="360362" cy="360363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AutoShape 97"/>
          <p:cNvCxnSpPr>
            <a:cxnSpLocks noChangeShapeType="1"/>
            <a:stCxn id="54" idx="3"/>
            <a:endCxn id="62" idx="1"/>
          </p:cNvCxnSpPr>
          <p:nvPr/>
        </p:nvCxnSpPr>
        <p:spPr bwMode="auto">
          <a:xfrm>
            <a:off x="3348038" y="5317128"/>
            <a:ext cx="3603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AutoShape 98"/>
          <p:cNvCxnSpPr>
            <a:cxnSpLocks noChangeShapeType="1"/>
            <a:stCxn id="54" idx="3"/>
            <a:endCxn id="63" idx="1"/>
          </p:cNvCxnSpPr>
          <p:nvPr/>
        </p:nvCxnSpPr>
        <p:spPr bwMode="auto">
          <a:xfrm>
            <a:off x="3348038" y="5317128"/>
            <a:ext cx="360362" cy="358775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AutoShape 99"/>
          <p:cNvCxnSpPr>
            <a:cxnSpLocks noChangeShapeType="1"/>
            <a:stCxn id="54" idx="3"/>
            <a:endCxn id="64" idx="1"/>
          </p:cNvCxnSpPr>
          <p:nvPr/>
        </p:nvCxnSpPr>
        <p:spPr bwMode="auto">
          <a:xfrm>
            <a:off x="3348038" y="5317128"/>
            <a:ext cx="360362" cy="719137"/>
          </a:xfrm>
          <a:prstGeom prst="bentConnector3">
            <a:avLst>
              <a:gd name="adj1" fmla="val 4977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 Box 100"/>
          <p:cNvSpPr txBox="1">
            <a:spLocks noChangeArrowheads="1"/>
          </p:cNvSpPr>
          <p:nvPr/>
        </p:nvSpPr>
        <p:spPr bwMode="auto">
          <a:xfrm>
            <a:off x="1895475" y="4237628"/>
            <a:ext cx="1524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ko-KR" altLang="en-US" sz="1400" b="1" u="sng" dirty="0">
                <a:solidFill>
                  <a:srgbClr val="FF0000"/>
                </a:solidFill>
              </a:rPr>
              <a:t>매 요청마다 로딩</a:t>
            </a:r>
            <a:endParaRPr lang="en-US" altLang="ko-KR" sz="1400" b="1" u="sng" dirty="0">
              <a:solidFill>
                <a:srgbClr val="FF0000"/>
              </a:solidFill>
            </a:endParaRPr>
          </a:p>
        </p:txBody>
      </p:sp>
      <p:sp>
        <p:nvSpPr>
          <p:cNvPr id="71" name="AutoShape 101"/>
          <p:cNvSpPr>
            <a:spLocks noChangeArrowheads="1"/>
          </p:cNvSpPr>
          <p:nvPr/>
        </p:nvSpPr>
        <p:spPr bwMode="auto">
          <a:xfrm>
            <a:off x="6013450" y="4597990"/>
            <a:ext cx="936625" cy="863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서버</a:t>
            </a:r>
          </a:p>
        </p:txBody>
      </p:sp>
      <p:sp>
        <p:nvSpPr>
          <p:cNvPr id="72" name="AutoShape 102"/>
          <p:cNvSpPr>
            <a:spLocks noChangeArrowheads="1"/>
          </p:cNvSpPr>
          <p:nvPr/>
        </p:nvSpPr>
        <p:spPr bwMode="auto">
          <a:xfrm>
            <a:off x="7453313" y="4597990"/>
            <a:ext cx="1150937" cy="863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어플리케이션</a:t>
            </a:r>
          </a:p>
          <a:p>
            <a:pPr algn="ctr"/>
            <a:r>
              <a:rPr lang="ko-KR" altLang="en-US" sz="1400"/>
              <a:t>서버</a:t>
            </a:r>
          </a:p>
        </p:txBody>
      </p:sp>
      <p:sp>
        <p:nvSpPr>
          <p:cNvPr id="73" name="Line 103"/>
          <p:cNvSpPr>
            <a:spLocks noChangeShapeType="1"/>
          </p:cNvSpPr>
          <p:nvPr/>
        </p:nvSpPr>
        <p:spPr bwMode="auto">
          <a:xfrm>
            <a:off x="5221288" y="5029790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4" name="Line 104"/>
          <p:cNvSpPr>
            <a:spLocks noChangeShapeType="1"/>
          </p:cNvSpPr>
          <p:nvPr/>
        </p:nvSpPr>
        <p:spPr bwMode="auto">
          <a:xfrm>
            <a:off x="5221288" y="517266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5" name="Line 105"/>
          <p:cNvSpPr>
            <a:spLocks noChangeShapeType="1"/>
          </p:cNvSpPr>
          <p:nvPr/>
        </p:nvSpPr>
        <p:spPr bwMode="auto">
          <a:xfrm>
            <a:off x="5221288" y="531712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" name="Line 106"/>
          <p:cNvSpPr>
            <a:spLocks noChangeShapeType="1"/>
          </p:cNvSpPr>
          <p:nvPr/>
        </p:nvSpPr>
        <p:spPr bwMode="auto">
          <a:xfrm>
            <a:off x="5221288" y="4885328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7" name="Line 107"/>
          <p:cNvSpPr>
            <a:spLocks noChangeShapeType="1"/>
          </p:cNvSpPr>
          <p:nvPr/>
        </p:nvSpPr>
        <p:spPr bwMode="auto">
          <a:xfrm>
            <a:off x="5221288" y="474086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8" name="Line 108"/>
          <p:cNvSpPr>
            <a:spLocks noChangeShapeType="1"/>
          </p:cNvSpPr>
          <p:nvPr/>
        </p:nvSpPr>
        <p:spPr bwMode="auto">
          <a:xfrm flipV="1">
            <a:off x="6950075" y="5029790"/>
            <a:ext cx="5032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9" name="Line 109"/>
          <p:cNvSpPr>
            <a:spLocks noChangeShapeType="1"/>
          </p:cNvSpPr>
          <p:nvPr/>
        </p:nvSpPr>
        <p:spPr bwMode="auto">
          <a:xfrm>
            <a:off x="6950075" y="5172665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0" name="Line 110"/>
          <p:cNvSpPr>
            <a:spLocks noChangeShapeType="1"/>
          </p:cNvSpPr>
          <p:nvPr/>
        </p:nvSpPr>
        <p:spPr bwMode="auto">
          <a:xfrm flipV="1">
            <a:off x="6950075" y="5317128"/>
            <a:ext cx="5032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" name="Line 111"/>
          <p:cNvSpPr>
            <a:spLocks noChangeShapeType="1"/>
          </p:cNvSpPr>
          <p:nvPr/>
        </p:nvSpPr>
        <p:spPr bwMode="auto">
          <a:xfrm flipV="1">
            <a:off x="6950075" y="4883740"/>
            <a:ext cx="5032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" name="Line 112"/>
          <p:cNvSpPr>
            <a:spLocks noChangeShapeType="1"/>
          </p:cNvSpPr>
          <p:nvPr/>
        </p:nvSpPr>
        <p:spPr bwMode="auto">
          <a:xfrm>
            <a:off x="6950075" y="4740865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3" name="Rectangle 113"/>
          <p:cNvSpPr>
            <a:spLocks noChangeArrowheads="1"/>
          </p:cNvSpPr>
          <p:nvPr/>
        </p:nvSpPr>
        <p:spPr bwMode="auto">
          <a:xfrm>
            <a:off x="6011863" y="5966415"/>
            <a:ext cx="143986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400"/>
              <a:t>A </a:t>
            </a:r>
            <a:r>
              <a:rPr lang="ko-KR" altLang="en-US" sz="1400"/>
              <a:t>프로그램 실행</a:t>
            </a:r>
            <a:endParaRPr lang="en-US" altLang="ko-KR" sz="1400"/>
          </a:p>
        </p:txBody>
      </p:sp>
      <p:sp>
        <p:nvSpPr>
          <p:cNvPr id="84" name="Text Box 119"/>
          <p:cNvSpPr txBox="1">
            <a:spLocks noChangeArrowheads="1"/>
          </p:cNvSpPr>
          <p:nvPr/>
        </p:nvSpPr>
        <p:spPr bwMode="auto">
          <a:xfrm>
            <a:off x="5021131" y="4237628"/>
            <a:ext cx="29354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ko-KR" altLang="en-US" sz="1400" b="1" i="1" u="sng" dirty="0">
                <a:solidFill>
                  <a:srgbClr val="FF0000"/>
                </a:solidFill>
              </a:rPr>
              <a:t>한번만 로딩해서 모든 요청을 처리</a:t>
            </a:r>
            <a:endParaRPr lang="en-US" altLang="ko-KR" sz="1400" b="1" i="1" u="sng" dirty="0">
              <a:solidFill>
                <a:srgbClr val="FF0000"/>
              </a:solidFill>
            </a:endParaRPr>
          </a:p>
        </p:txBody>
      </p:sp>
      <p:sp>
        <p:nvSpPr>
          <p:cNvPr id="85" name="Line 120"/>
          <p:cNvSpPr>
            <a:spLocks noChangeShapeType="1"/>
          </p:cNvSpPr>
          <p:nvPr/>
        </p:nvSpPr>
        <p:spPr bwMode="auto">
          <a:xfrm flipH="1">
            <a:off x="7451725" y="618231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6" name="Line 121"/>
          <p:cNvSpPr>
            <a:spLocks noChangeShapeType="1"/>
          </p:cNvSpPr>
          <p:nvPr/>
        </p:nvSpPr>
        <p:spPr bwMode="auto">
          <a:xfrm>
            <a:off x="8386763" y="546159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7" name="Line 122"/>
          <p:cNvSpPr>
            <a:spLocks noChangeShapeType="1"/>
          </p:cNvSpPr>
          <p:nvPr/>
        </p:nvSpPr>
        <p:spPr bwMode="auto">
          <a:xfrm>
            <a:off x="7954963" y="546159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8" name="Line 123"/>
          <p:cNvSpPr>
            <a:spLocks noChangeShapeType="1"/>
          </p:cNvSpPr>
          <p:nvPr/>
        </p:nvSpPr>
        <p:spPr bwMode="auto">
          <a:xfrm>
            <a:off x="8243888" y="546159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9" name="Line 124"/>
          <p:cNvSpPr>
            <a:spLocks noChangeShapeType="1"/>
          </p:cNvSpPr>
          <p:nvPr/>
        </p:nvSpPr>
        <p:spPr bwMode="auto">
          <a:xfrm>
            <a:off x="8099425" y="546159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" name="Line 125"/>
          <p:cNvSpPr>
            <a:spLocks noChangeShapeType="1"/>
          </p:cNvSpPr>
          <p:nvPr/>
        </p:nvSpPr>
        <p:spPr bwMode="auto">
          <a:xfrm>
            <a:off x="7812088" y="5461590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1" name="AutoShape 126"/>
          <p:cNvSpPr>
            <a:spLocks noChangeArrowheads="1"/>
          </p:cNvSpPr>
          <p:nvPr/>
        </p:nvSpPr>
        <p:spPr bwMode="auto">
          <a:xfrm>
            <a:off x="7596188" y="5229225"/>
            <a:ext cx="1439862" cy="1152525"/>
          </a:xfrm>
          <a:prstGeom prst="irregularSeal2">
            <a:avLst/>
          </a:prstGeom>
          <a:solidFill>
            <a:srgbClr val="FFCC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400" b="1"/>
              <a:t>처리량</a:t>
            </a:r>
          </a:p>
          <a:p>
            <a:pPr algn="ctr"/>
            <a:r>
              <a:rPr lang="ko-KR" altLang="en-US" sz="1400" b="1"/>
              <a:t>높음</a:t>
            </a:r>
            <a:r>
              <a:rPr lang="en-US" altLang="ko-KR" sz="1400" b="1"/>
              <a:t>!</a:t>
            </a:r>
          </a:p>
        </p:txBody>
      </p:sp>
      <p:sp>
        <p:nvSpPr>
          <p:cNvPr id="92" name="제목 4">
            <a:extLst>
              <a:ext uri="{FF2B5EF4-FFF2-40B4-BE49-F238E27FC236}">
                <a16:creationId xmlns="" xmlns:a16="http://schemas.microsoft.com/office/drawing/2014/main" id="{551F2627-0043-46AA-9DFC-8A1CA0EE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18853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85720" y="867233"/>
            <a:ext cx="8643998" cy="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 smtClean="0"/>
              <a:t>실행 코드 방식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방식</a:t>
            </a:r>
            <a:endParaRPr lang="ko-KR" altLang="en-US" dirty="0"/>
          </a:p>
        </p:txBody>
      </p:sp>
      <p:graphicFrame>
        <p:nvGraphicFramePr>
          <p:cNvPr id="6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265725"/>
              </p:ext>
            </p:extLst>
          </p:nvPr>
        </p:nvGraphicFramePr>
        <p:xfrm>
          <a:off x="457200" y="1592719"/>
          <a:ext cx="8229600" cy="2412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08"/>
                <a:gridCol w="3429024"/>
                <a:gridCol w="3114668"/>
              </a:tblGrid>
              <a:tr h="3184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비교 항목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실행코드 방식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스크립트 방식</a:t>
                      </a:r>
                    </a:p>
                  </a:txBody>
                  <a:tcPr marL="68580" marR="68580" marT="0" marB="0" anchor="ctr"/>
                </a:tc>
              </a:tr>
              <a:tr h="5234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코드형태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컴파일 된 실행 프로그램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300" kern="100">
                          <a:latin typeface="+mn-ea"/>
                          <a:ea typeface="+mn-ea"/>
                          <a:cs typeface="Times New Roman"/>
                        </a:rPr>
                        <a:t>컴파일 되지 않은 스크립트 코드</a:t>
                      </a:r>
                    </a:p>
                  </a:txBody>
                  <a:tcPr marL="68580" marR="68580" marT="0" marB="0" anchor="ctr"/>
                </a:tc>
              </a:tr>
              <a:tr h="5234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실행방식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컴파일 된 기계어 코드 직접 실행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스크립트 코드를 해석한 뒤 실행</a:t>
                      </a:r>
                    </a:p>
                  </a:txBody>
                  <a:tcPr marL="68580" marR="68580" marT="0" marB="0" anchor="ctr"/>
                </a:tc>
              </a:tr>
              <a:tr h="5234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코드 변경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300" b="1" u="sng" kern="100" dirty="0">
                          <a:latin typeface="+mn-ea"/>
                          <a:ea typeface="+mn-ea"/>
                          <a:cs typeface="Times New Roman"/>
                        </a:rPr>
                        <a:t>소스 코드를 다시 컴파일 해야 함</a:t>
                      </a:r>
                      <a:r>
                        <a:rPr lang="en-US" sz="1300" b="1" u="sng" kern="100" dirty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300" b="1" u="sng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300" b="1" i="0" kern="1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스크립트 코드만 고치면 됨</a:t>
                      </a:r>
                      <a:r>
                        <a:rPr lang="en-US" sz="1300" kern="100" dirty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3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34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종류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latin typeface="+mn-ea"/>
                          <a:ea typeface="+mn-ea"/>
                          <a:cs typeface="Times New Roman"/>
                        </a:rPr>
                        <a:t>C </a:t>
                      </a: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기반 </a:t>
                      </a:r>
                      <a:r>
                        <a:rPr lang="en-US" sz="1300" kern="100" dirty="0">
                          <a:latin typeface="+mn-ea"/>
                          <a:ea typeface="+mn-ea"/>
                          <a:cs typeface="Times New Roman"/>
                        </a:rPr>
                        <a:t>CGI </a:t>
                      </a: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프로그램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300" kern="100" dirty="0" err="1">
                          <a:latin typeface="+mn-ea"/>
                          <a:ea typeface="+mn-ea"/>
                          <a:cs typeface="Times New Roman"/>
                        </a:rPr>
                        <a:t>JSP</a:t>
                      </a:r>
                      <a:r>
                        <a:rPr lang="en-US" sz="1300" kern="100" dirty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sz="1300" kern="100" dirty="0" err="1">
                          <a:latin typeface="+mn-ea"/>
                          <a:ea typeface="+mn-ea"/>
                          <a:cs typeface="Times New Roman"/>
                        </a:rPr>
                        <a:t>ASP.net</a:t>
                      </a:r>
                      <a:r>
                        <a:rPr lang="en-US" sz="1300" kern="100" dirty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sz="1300" kern="100" dirty="0" err="1">
                          <a:latin typeface="+mn-ea"/>
                          <a:ea typeface="+mn-ea"/>
                          <a:cs typeface="Times New Roman"/>
                        </a:rPr>
                        <a:t>PHP</a:t>
                      </a:r>
                      <a:r>
                        <a:rPr lang="en-US" sz="1300" kern="100" dirty="0">
                          <a:latin typeface="+mn-ea"/>
                          <a:ea typeface="+mn-ea"/>
                          <a:cs typeface="Times New Roman"/>
                        </a:rPr>
                        <a:t>, Ruby </a:t>
                      </a:r>
                      <a:r>
                        <a:rPr lang="ko-KR" sz="1300" kern="100" dirty="0">
                          <a:latin typeface="+mn-ea"/>
                          <a:ea typeface="+mn-ea"/>
                          <a:cs typeface="Times New Roman"/>
                        </a:rPr>
                        <a:t>등</a:t>
                      </a: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AutoShape 77"/>
          <p:cNvSpPr>
            <a:spLocks noChangeArrowheads="1"/>
          </p:cNvSpPr>
          <p:nvPr/>
        </p:nvSpPr>
        <p:spPr bwMode="auto">
          <a:xfrm>
            <a:off x="7778402" y="2996952"/>
            <a:ext cx="1008112" cy="855961"/>
          </a:xfrm>
          <a:prstGeom prst="irregularSeal2">
            <a:avLst/>
          </a:prstGeom>
          <a:solidFill>
            <a:srgbClr val="FFCC00">
              <a:alpha val="56000"/>
            </a:srgbClr>
          </a:solidFill>
          <a:ln w="38100">
            <a:solidFill>
              <a:schemeClr val="tx1">
                <a:alpha val="9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b="1" dirty="0"/>
              <a:t>개발의</a:t>
            </a:r>
          </a:p>
          <a:p>
            <a:pPr algn="ctr"/>
            <a:r>
              <a:rPr lang="ko-KR" altLang="en-US" sz="1100" b="1" dirty="0"/>
              <a:t>편리함</a:t>
            </a:r>
            <a:endParaRPr lang="en-US" altLang="ko-KR" sz="1100" b="1" dirty="0"/>
          </a:p>
        </p:txBody>
      </p:sp>
      <p:sp>
        <p:nvSpPr>
          <p:cNvPr id="25" name="Rectangle 76"/>
          <p:cNvSpPr>
            <a:spLocks noChangeArrowheads="1"/>
          </p:cNvSpPr>
          <p:nvPr/>
        </p:nvSpPr>
        <p:spPr bwMode="auto">
          <a:xfrm>
            <a:off x="1908001" y="5518076"/>
            <a:ext cx="6048375" cy="10795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Rectangle 75"/>
          <p:cNvSpPr>
            <a:spLocks noChangeArrowheads="1"/>
          </p:cNvSpPr>
          <p:nvPr/>
        </p:nvSpPr>
        <p:spPr bwMode="auto">
          <a:xfrm>
            <a:off x="1908001" y="4221088"/>
            <a:ext cx="6048375" cy="1223963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Rectangle 60"/>
          <p:cNvSpPr>
            <a:spLocks noChangeArrowheads="1"/>
          </p:cNvSpPr>
          <p:nvPr/>
        </p:nvSpPr>
        <p:spPr bwMode="auto">
          <a:xfrm>
            <a:off x="2196926" y="4581451"/>
            <a:ext cx="1150938" cy="792162"/>
          </a:xfrm>
          <a:prstGeom prst="rect">
            <a:avLst/>
          </a:prstGeom>
          <a:gradFill>
            <a:gsLst>
              <a:gs pos="37500">
                <a:srgbClr val="B8CAEB"/>
              </a:gs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브라우저</a:t>
            </a:r>
          </a:p>
          <a:p>
            <a:pPr algn="ctr"/>
            <a:r>
              <a:rPr lang="ko-KR" altLang="en-US" sz="1400"/>
              <a:t>요청 전송</a:t>
            </a:r>
          </a:p>
        </p:txBody>
      </p:sp>
      <p:sp>
        <p:nvSpPr>
          <p:cNvPr id="28" name="Rectangle 61"/>
          <p:cNvSpPr>
            <a:spLocks noChangeArrowheads="1"/>
          </p:cNvSpPr>
          <p:nvPr/>
        </p:nvSpPr>
        <p:spPr bwMode="auto">
          <a:xfrm>
            <a:off x="3779664" y="4581451"/>
            <a:ext cx="1008062" cy="792162"/>
          </a:xfrm>
          <a:prstGeom prst="rect">
            <a:avLst/>
          </a:prstGeom>
          <a:gradFill>
            <a:gsLst>
              <a:gs pos="37500">
                <a:srgbClr val="B8CAEB"/>
              </a:gs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서버</a:t>
            </a:r>
          </a:p>
          <a:p>
            <a:pPr algn="ctr"/>
            <a:r>
              <a:rPr lang="ko-KR" altLang="en-US" sz="1400"/>
              <a:t>요청 받음</a:t>
            </a:r>
          </a:p>
        </p:txBody>
      </p:sp>
      <p:sp>
        <p:nvSpPr>
          <p:cNvPr id="29" name="Rectangle 62"/>
          <p:cNvSpPr>
            <a:spLocks noChangeArrowheads="1"/>
          </p:cNvSpPr>
          <p:nvPr/>
        </p:nvSpPr>
        <p:spPr bwMode="auto">
          <a:xfrm>
            <a:off x="5219526" y="4581451"/>
            <a:ext cx="936625" cy="792162"/>
          </a:xfrm>
          <a:prstGeom prst="rect">
            <a:avLst/>
          </a:prstGeom>
          <a:gradFill>
            <a:gsLst>
              <a:gs pos="37500">
                <a:srgbClr val="B8CAEB"/>
              </a:gs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프로그램</a:t>
            </a:r>
          </a:p>
          <a:p>
            <a:pPr algn="ctr"/>
            <a:r>
              <a:rPr lang="ko-KR" altLang="en-US" sz="1400"/>
              <a:t>실행</a:t>
            </a:r>
          </a:p>
        </p:txBody>
      </p:sp>
      <p:sp>
        <p:nvSpPr>
          <p:cNvPr id="30" name="Rectangle 63"/>
          <p:cNvSpPr>
            <a:spLocks noChangeArrowheads="1"/>
          </p:cNvSpPr>
          <p:nvPr/>
        </p:nvSpPr>
        <p:spPr bwMode="auto">
          <a:xfrm>
            <a:off x="2196926" y="5878438"/>
            <a:ext cx="1150938" cy="574675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브라우저</a:t>
            </a:r>
          </a:p>
          <a:p>
            <a:pPr algn="ctr"/>
            <a:r>
              <a:rPr lang="ko-KR" altLang="en-US" sz="1400"/>
              <a:t>요청 전송</a:t>
            </a:r>
          </a:p>
        </p:txBody>
      </p:sp>
      <p:sp>
        <p:nvSpPr>
          <p:cNvPr id="31" name="Rectangle 64"/>
          <p:cNvSpPr>
            <a:spLocks noChangeArrowheads="1"/>
          </p:cNvSpPr>
          <p:nvPr/>
        </p:nvSpPr>
        <p:spPr bwMode="auto">
          <a:xfrm>
            <a:off x="3708226" y="5878438"/>
            <a:ext cx="1008063" cy="574675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웹 서버</a:t>
            </a:r>
          </a:p>
          <a:p>
            <a:pPr algn="ctr"/>
            <a:r>
              <a:rPr lang="ko-KR" altLang="en-US" sz="1400"/>
              <a:t>요청 받음</a:t>
            </a:r>
          </a:p>
        </p:txBody>
      </p:sp>
      <p:sp>
        <p:nvSpPr>
          <p:cNvPr id="32" name="Rectangle 65"/>
          <p:cNvSpPr>
            <a:spLocks noChangeArrowheads="1"/>
          </p:cNvSpPr>
          <p:nvPr/>
        </p:nvSpPr>
        <p:spPr bwMode="auto">
          <a:xfrm>
            <a:off x="5221114" y="5878438"/>
            <a:ext cx="1223962" cy="574675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 b="1"/>
              <a:t>스크립트코드</a:t>
            </a:r>
          </a:p>
          <a:p>
            <a:pPr algn="ctr"/>
            <a:r>
              <a:rPr lang="ko-KR" altLang="en-US" sz="1400" b="1"/>
              <a:t>번역</a:t>
            </a:r>
          </a:p>
        </p:txBody>
      </p:sp>
      <p:sp>
        <p:nvSpPr>
          <p:cNvPr id="33" name="Rectangle 66"/>
          <p:cNvSpPr>
            <a:spLocks noChangeArrowheads="1"/>
          </p:cNvSpPr>
          <p:nvPr/>
        </p:nvSpPr>
        <p:spPr bwMode="auto">
          <a:xfrm>
            <a:off x="6876876" y="5878438"/>
            <a:ext cx="936625" cy="574675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00"/>
              <a:t>번역된</a:t>
            </a:r>
          </a:p>
          <a:p>
            <a:pPr algn="ctr"/>
            <a:r>
              <a:rPr lang="ko-KR" altLang="en-US" sz="1400"/>
              <a:t>코드실행</a:t>
            </a:r>
          </a:p>
        </p:txBody>
      </p:sp>
      <p:cxnSp>
        <p:nvCxnSpPr>
          <p:cNvPr id="34" name="AutoShape 67"/>
          <p:cNvCxnSpPr>
            <a:cxnSpLocks noChangeShapeType="1"/>
            <a:stCxn id="27" idx="3"/>
            <a:endCxn id="28" idx="1"/>
          </p:cNvCxnSpPr>
          <p:nvPr/>
        </p:nvCxnSpPr>
        <p:spPr bwMode="auto">
          <a:xfrm>
            <a:off x="3347864" y="4978326"/>
            <a:ext cx="43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AutoShape 68"/>
          <p:cNvCxnSpPr>
            <a:cxnSpLocks noChangeShapeType="1"/>
            <a:stCxn id="28" idx="3"/>
            <a:endCxn id="29" idx="1"/>
          </p:cNvCxnSpPr>
          <p:nvPr/>
        </p:nvCxnSpPr>
        <p:spPr bwMode="auto">
          <a:xfrm>
            <a:off x="4787726" y="4978326"/>
            <a:ext cx="431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69"/>
          <p:cNvCxnSpPr>
            <a:cxnSpLocks noChangeShapeType="1"/>
            <a:stCxn id="30" idx="3"/>
            <a:endCxn id="31" idx="1"/>
          </p:cNvCxnSpPr>
          <p:nvPr/>
        </p:nvCxnSpPr>
        <p:spPr bwMode="auto">
          <a:xfrm>
            <a:off x="3347864" y="6165776"/>
            <a:ext cx="3603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AutoShape 70"/>
          <p:cNvCxnSpPr>
            <a:cxnSpLocks noChangeShapeType="1"/>
            <a:stCxn id="31" idx="3"/>
            <a:endCxn id="32" idx="1"/>
          </p:cNvCxnSpPr>
          <p:nvPr/>
        </p:nvCxnSpPr>
        <p:spPr bwMode="auto">
          <a:xfrm>
            <a:off x="4716289" y="6165776"/>
            <a:ext cx="4857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71"/>
          <p:cNvCxnSpPr>
            <a:cxnSpLocks noChangeShapeType="1"/>
            <a:stCxn id="32" idx="3"/>
            <a:endCxn id="33" idx="1"/>
          </p:cNvCxnSpPr>
          <p:nvPr/>
        </p:nvCxnSpPr>
        <p:spPr bwMode="auto">
          <a:xfrm>
            <a:off x="6464126" y="6165776"/>
            <a:ext cx="4127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72"/>
          <p:cNvSpPr txBox="1">
            <a:spLocks noChangeArrowheads="1"/>
          </p:cNvSpPr>
          <p:nvPr/>
        </p:nvSpPr>
        <p:spPr bwMode="auto">
          <a:xfrm>
            <a:off x="2052464" y="4243313"/>
            <a:ext cx="19319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 b="1" dirty="0"/>
              <a:t>실행 코드 방식의 경우</a:t>
            </a:r>
            <a:endParaRPr lang="en-US" altLang="ko-KR" sz="1400" b="1" dirty="0"/>
          </a:p>
        </p:txBody>
      </p:sp>
      <p:sp>
        <p:nvSpPr>
          <p:cNvPr id="40" name="Text Box 73"/>
          <p:cNvSpPr txBox="1">
            <a:spLocks noChangeArrowheads="1"/>
          </p:cNvSpPr>
          <p:nvPr/>
        </p:nvSpPr>
        <p:spPr bwMode="auto">
          <a:xfrm>
            <a:off x="2052464" y="5538713"/>
            <a:ext cx="1873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 b="1"/>
              <a:t>스크립트 방식의 경우</a:t>
            </a:r>
            <a:endParaRPr lang="en-US" altLang="ko-KR" sz="1400" b="1"/>
          </a:p>
        </p:txBody>
      </p:sp>
      <p:sp>
        <p:nvSpPr>
          <p:cNvPr id="41" name="Rectangle 74"/>
          <p:cNvSpPr>
            <a:spLocks noChangeArrowheads="1"/>
          </p:cNvSpPr>
          <p:nvPr/>
        </p:nvSpPr>
        <p:spPr bwMode="auto">
          <a:xfrm>
            <a:off x="468139" y="4221088"/>
            <a:ext cx="1368425" cy="2376488"/>
          </a:xfrm>
          <a:prstGeom prst="rect">
            <a:avLst/>
          </a:prstGeom>
          <a:solidFill>
            <a:srgbClr val="EAEAEA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800" b="1" dirty="0"/>
              <a:t>실행방식의</a:t>
            </a:r>
          </a:p>
          <a:p>
            <a:pPr algn="ctr"/>
            <a:r>
              <a:rPr lang="ko-KR" altLang="en-US" sz="1800" b="1" dirty="0"/>
              <a:t>차이</a:t>
            </a:r>
          </a:p>
        </p:txBody>
      </p:sp>
    </p:spTree>
    <p:extLst>
      <p:ext uri="{BB962C8B-B14F-4D97-AF65-F5344CB8AC3E}">
        <p14:creationId xmlns:p14="http://schemas.microsoft.com/office/powerpoint/2010/main" val="4692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/>
        </p:nvSpPr>
        <p:spPr bwMode="auto">
          <a:xfrm>
            <a:off x="285720" y="902190"/>
            <a:ext cx="8643998" cy="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 smtClean="0"/>
              <a:t>웹 프로그래밍</a:t>
            </a:r>
            <a:r>
              <a:rPr lang="en-US" altLang="ko-KR" dirty="0" smtClean="0"/>
              <a:t>,  </a:t>
            </a:r>
            <a:r>
              <a:rPr lang="ko-KR" altLang="en-US" dirty="0" err="1" smtClean="0"/>
              <a:t>서블릿과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JSP</a:t>
            </a:r>
            <a:endParaRPr lang="ko-KR" altLang="en-US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57200" y="1471297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웹 프로그래밍과 </a:t>
            </a:r>
            <a:r>
              <a:rPr lang="en-US" altLang="ko-KR" dirty="0"/>
              <a:t>JSP</a:t>
            </a:r>
            <a:endParaRPr lang="ko-KR" altLang="en-US" dirty="0"/>
          </a:p>
          <a:p>
            <a:pPr lvl="1"/>
            <a:r>
              <a:rPr lang="ko-KR" altLang="en-US" dirty="0"/>
              <a:t>웹 프로그래밍 언어</a:t>
            </a:r>
            <a:endParaRPr lang="en-US" altLang="ko-KR" dirty="0"/>
          </a:p>
          <a:p>
            <a:pPr lvl="2"/>
            <a:r>
              <a:rPr lang="ko-KR" altLang="en-US" dirty="0"/>
              <a:t>클라이언트 측 실행 언어와 서버 측 실행 언어로 구분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자바를 만든 </a:t>
            </a:r>
            <a:r>
              <a:rPr lang="en-US" altLang="ko-KR" dirty="0" smtClean="0"/>
              <a:t>Sun</a:t>
            </a:r>
            <a:r>
              <a:rPr lang="ko-KR" altLang="en-US" dirty="0" smtClean="0"/>
              <a:t>에서 정한 </a:t>
            </a:r>
            <a:r>
              <a:rPr lang="ko-KR" altLang="en-US" dirty="0" err="1" smtClean="0"/>
              <a:t>서버측</a:t>
            </a:r>
            <a:r>
              <a:rPr lang="ko-KR" altLang="en-US" dirty="0" smtClean="0"/>
              <a:t> 웹 개발 표준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</a:t>
            </a:r>
            <a:r>
              <a:rPr lang="en-US" altLang="ko-KR" dirty="0" smtClean="0"/>
              <a:t>(Servlet) : </a:t>
            </a:r>
            <a:r>
              <a:rPr lang="ko-KR" altLang="en-US" dirty="0" smtClean="0"/>
              <a:t>실행 코드 방식의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JSP(Java Server </a:t>
            </a:r>
            <a:r>
              <a:rPr lang="en-US" altLang="ko-KR" dirty="0" smtClean="0"/>
              <a:t>Pages) : </a:t>
            </a:r>
            <a:r>
              <a:rPr lang="ko-KR" altLang="en-US" dirty="0" smtClean="0"/>
              <a:t>스크립트 코드 방식의 특징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기반 스크립트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자바의 기능을 그대로 사용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</a:t>
            </a:r>
            <a:r>
              <a:rPr lang="ko-KR" altLang="en-US" dirty="0" smtClean="0"/>
              <a:t>에 대한 클라이언트의 요청 처리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응답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어플리케이션에서 결과 화면을 생성할 때 주로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23271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85720" y="1033859"/>
            <a:ext cx="8643998" cy="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smtClean="0"/>
              <a:t>웹 컨테이너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57200" y="1759329"/>
            <a:ext cx="8229600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웹 어플리케이션을 실행할 수 있는 컨테이너</a:t>
            </a:r>
            <a:endParaRPr lang="en-US" altLang="ko-KR" smtClean="0"/>
          </a:p>
          <a:p>
            <a:r>
              <a:rPr lang="en-US" altLang="ko-KR" smtClean="0"/>
              <a:t>JSP</a:t>
            </a:r>
            <a:r>
              <a:rPr lang="ko-KR" altLang="en-US" smtClean="0"/>
              <a:t>와 서블릿을 실행해 줌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주요 웹 컨테이너</a:t>
            </a:r>
            <a:endParaRPr lang="en-US" altLang="ko-KR" smtClean="0"/>
          </a:p>
          <a:p>
            <a:pPr lvl="1"/>
            <a:r>
              <a:rPr lang="ko-KR" altLang="en-US" smtClean="0"/>
              <a:t>톰캣</a:t>
            </a:r>
            <a:r>
              <a:rPr lang="en-US" altLang="ko-KR" smtClean="0"/>
              <a:t>(Tomcat) : </a:t>
            </a:r>
            <a:r>
              <a:rPr lang="en-US" smtClean="0">
                <a:hlinkClick r:id="rId2"/>
              </a:rPr>
              <a:t>http://tomcat.apache.org/</a:t>
            </a:r>
            <a:endParaRPr lang="en-US" altLang="ko-KR" smtClean="0"/>
          </a:p>
          <a:p>
            <a:pPr lvl="1"/>
            <a:r>
              <a:rPr lang="ko-KR" altLang="en-US" smtClean="0"/>
              <a:t>제티</a:t>
            </a:r>
            <a:r>
              <a:rPr lang="en-US" altLang="ko-KR" smtClean="0"/>
              <a:t>(Jetty) : </a:t>
            </a:r>
            <a:r>
              <a:rPr lang="en-US" smtClean="0">
                <a:hlinkClick r:id="rId3"/>
              </a:rPr>
              <a:t>http://www.mortbay.org/jetty/</a:t>
            </a:r>
            <a:endParaRPr lang="ko-KR" alt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928662" y="2759461"/>
            <a:ext cx="2714644" cy="1498514"/>
          </a:xfrm>
          <a:prstGeom prst="roundRect">
            <a:avLst>
              <a:gd name="adj" fmla="val 7657"/>
            </a:avLst>
          </a:prstGeom>
          <a:solidFill>
            <a:srgbClr val="EAEAE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/>
              <a:t>웹 콘테이너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071536" y="3191260"/>
            <a:ext cx="1125081" cy="8674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JSP</a:t>
            </a:r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357422" y="3191260"/>
            <a:ext cx="1125081" cy="8674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서블릿</a:t>
            </a:r>
          </a:p>
        </p:txBody>
      </p:sp>
    </p:spTree>
    <p:extLst>
      <p:ext uri="{BB962C8B-B14F-4D97-AF65-F5344CB8AC3E}">
        <p14:creationId xmlns:p14="http://schemas.microsoft.com/office/powerpoint/2010/main" val="36934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71438" y="692696"/>
            <a:ext cx="83169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dirty="0" smtClean="0">
                <a:latin typeface="+mn-ea"/>
                <a:ea typeface="+mn-ea"/>
              </a:rPr>
              <a:t>웹 어플리케이션의 구성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54796"/>
            <a:ext cx="136683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8000" y="3380334"/>
            <a:ext cx="12105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+mn-ea"/>
                <a:ea typeface="+mn-ea"/>
              </a:rPr>
              <a:t>웹브라우저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563938" y="2323059"/>
            <a:ext cx="792162" cy="1008062"/>
          </a:xfrm>
          <a:prstGeom prst="rect">
            <a:avLst/>
          </a:prstGeom>
          <a:solidFill>
            <a:srgbClr val="DDDDDD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WEB </a:t>
            </a:r>
          </a:p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SERVER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932363" y="2323059"/>
            <a:ext cx="1295400" cy="1008062"/>
          </a:xfrm>
          <a:prstGeom prst="rect">
            <a:avLst/>
          </a:prstGeom>
          <a:solidFill>
            <a:srgbClr val="DDDDDD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APPLICATION</a:t>
            </a:r>
          </a:p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SERVER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6877050" y="2251621"/>
            <a:ext cx="1368425" cy="1081088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rgbClr val="969696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DBMS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1763713" y="2467521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>
            <a:off x="1763713" y="2972346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356100" y="2467521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4356100" y="2972346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>
            <a:off x="6229350" y="2683421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1763713" y="1989684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1200">
                <a:latin typeface="+mn-ea"/>
                <a:ea typeface="+mn-ea"/>
              </a:rPr>
              <a:t>웹브라우저가 웹서버에 필요한 정보를 요청함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2034926" y="2997746"/>
            <a:ext cx="14702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ko-KR" altLang="en-US" sz="1200">
                <a:latin typeface="+mn-ea"/>
                <a:ea typeface="+mn-ea"/>
              </a:rPr>
              <a:t>웹서버는 결과를</a:t>
            </a:r>
          </a:p>
          <a:p>
            <a:pPr algn="r"/>
            <a:r>
              <a:rPr lang="ko-KR" altLang="en-US" sz="1200">
                <a:latin typeface="+mn-ea"/>
                <a:ea typeface="+mn-ea"/>
              </a:rPr>
              <a:t>웹브라우저에 보냄</a:t>
            </a:r>
            <a:endParaRPr lang="en-US" altLang="ko-KR" sz="1200">
              <a:latin typeface="+mn-ea"/>
              <a:ea typeface="+mn-ea"/>
            </a:endParaRPr>
          </a:p>
        </p:txBody>
      </p:sp>
      <p:graphicFrame>
        <p:nvGraphicFramePr>
          <p:cNvPr id="23" name="Group 2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29614"/>
              </p:ext>
            </p:extLst>
          </p:nvPr>
        </p:nvGraphicFramePr>
        <p:xfrm>
          <a:off x="250825" y="4086770"/>
          <a:ext cx="8353425" cy="2366565"/>
        </p:xfrm>
        <a:graphic>
          <a:graphicData uri="http://schemas.openxmlformats.org/drawingml/2006/table">
            <a:tbl>
              <a:tblPr/>
              <a:tblGrid>
                <a:gridCol w="1657350"/>
                <a:gridCol w="5040313"/>
                <a:gridCol w="1655762"/>
              </a:tblGrid>
              <a:tr h="308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구성요소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역할</a:t>
                      </a:r>
                      <a:endParaRPr kumimoji="1" lang="ko-KR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종류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</a:tr>
              <a:tr h="308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웹 브라우저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사용자에게 화면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즉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유저 인터페이스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; UI)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을 제공한다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IE, Netscape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2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웹 서버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웹 브라우저의 요청을 받아서 알맞은 결과를 웹 브라우저에 전송한다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만약 프로그램 처리가 필요하다면 어플리케이션 서버를 사용하거나 프로그램을 직접 호출하여 결과를 생성한다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Apache, IIS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어플리케이션 서버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게시판의 글 목록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로그인 처리와 같은 기능을 처리하고 그 결과를 웹 서버에 전달한다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Tomcat, Resin,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WebLogic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데이터베이스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사이트의 정보를 저장한다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예를 들어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회원정보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게시판 글 데이터 등을 저장한다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.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Oracle,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Sql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Server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Rectangle 157"/>
          <p:cNvSpPr>
            <a:spLocks noChangeArrowheads="1"/>
          </p:cNvSpPr>
          <p:nvPr/>
        </p:nvSpPr>
        <p:spPr bwMode="auto">
          <a:xfrm>
            <a:off x="250825" y="1629320"/>
            <a:ext cx="8351838" cy="2303735"/>
          </a:xfrm>
          <a:prstGeom prst="rect">
            <a:avLst/>
          </a:prstGeom>
          <a:noFill/>
          <a:ln w="1905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25" name="AutoShape 158"/>
          <p:cNvSpPr>
            <a:spLocks noChangeArrowheads="1"/>
          </p:cNvSpPr>
          <p:nvPr/>
        </p:nvSpPr>
        <p:spPr bwMode="auto">
          <a:xfrm>
            <a:off x="611188" y="1459459"/>
            <a:ext cx="4608512" cy="381000"/>
          </a:xfrm>
          <a:prstGeom prst="roundRect">
            <a:avLst>
              <a:gd name="adj" fmla="val 3382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ko-KR" altLang="en-US" sz="1800" b="1" dirty="0">
                <a:latin typeface="+mn-ea"/>
                <a:ea typeface="+mn-ea"/>
              </a:rPr>
              <a:t>오늘날 전형적인 웹 어플리케이션의 구성도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82550"/>
            <a:ext cx="7559675" cy="5762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8223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en-US" altLang="ko-KR" dirty="0" err="1"/>
              <a:t>페이지의</a:t>
            </a:r>
            <a:r>
              <a:rPr lang="en-US" altLang="ko-KR" dirty="0"/>
              <a:t> </a:t>
            </a:r>
            <a:r>
              <a:rPr lang="en-US" altLang="ko-KR" dirty="0" err="1"/>
              <a:t>처리</a:t>
            </a:r>
            <a:r>
              <a:rPr lang="en-US" altLang="ko-KR" dirty="0"/>
              <a:t> </a:t>
            </a:r>
            <a:r>
              <a:rPr lang="en-US" altLang="ko-KR" dirty="0" err="1"/>
              <a:t>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B728791-98FE-47D1-8C33-125E2543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8CC1D6-207F-4CEC-8D7D-844A7B2A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412776"/>
            <a:ext cx="84201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생명주기</a:t>
            </a:r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67A2974C-7739-4357-8BA1-6512988C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B27DF8D-6619-4678-A754-8FFFF9CE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06489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15179EC9-C880-4310-8BB5-61D6DEA36D93}"/>
              </a:ext>
            </a:extLst>
          </p:cNvPr>
          <p:cNvSpPr/>
          <p:nvPr/>
        </p:nvSpPr>
        <p:spPr>
          <a:xfrm>
            <a:off x="1087060" y="1155049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="" xmlns:a16="http://schemas.microsoft.com/office/drawing/2014/main" id="{0C793EB3-440C-4247-96D7-06FEFF4152E4}"/>
              </a:ext>
            </a:extLst>
          </p:cNvPr>
          <p:cNvSpPr txBox="1"/>
          <p:nvPr/>
        </p:nvSpPr>
        <p:spPr bwMode="auto">
          <a:xfrm>
            <a:off x="1683837" y="1249874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웹과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이해하기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5174CD31-BF8A-404E-B363-1815188385BA}"/>
              </a:ext>
            </a:extLst>
          </p:cNvPr>
          <p:cNvSpPr/>
          <p:nvPr/>
        </p:nvSpPr>
        <p:spPr>
          <a:xfrm>
            <a:off x="755576" y="112474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635BFB-0E90-4908-8D89-928DE4D56A3C}"/>
              </a:ext>
            </a:extLst>
          </p:cNvPr>
          <p:cNvSpPr txBox="1"/>
          <p:nvPr/>
        </p:nvSpPr>
        <p:spPr>
          <a:xfrm>
            <a:off x="879457" y="1205394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7" name="Rectangle 31">
            <a:extLst>
              <a:ext uri="{FF2B5EF4-FFF2-40B4-BE49-F238E27FC236}">
                <a16:creationId xmlns="" xmlns:a16="http://schemas.microsoft.com/office/drawing/2014/main" id="{0607668C-84D6-4A78-8A81-16F0A5C1BD5E}"/>
              </a:ext>
            </a:extLst>
          </p:cNvPr>
          <p:cNvSpPr/>
          <p:nvPr/>
        </p:nvSpPr>
        <p:spPr>
          <a:xfrm>
            <a:off x="1059502" y="1803122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="" xmlns:a16="http://schemas.microsoft.com/office/drawing/2014/main" id="{C0A8F129-DFB5-41CC-A1A3-36627220DCD5}"/>
              </a:ext>
            </a:extLst>
          </p:cNvPr>
          <p:cNvSpPr txBox="1"/>
          <p:nvPr/>
        </p:nvSpPr>
        <p:spPr bwMode="auto">
          <a:xfrm>
            <a:off x="1683837" y="189794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구축하기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val 33">
            <a:extLst>
              <a:ext uri="{FF2B5EF4-FFF2-40B4-BE49-F238E27FC236}">
                <a16:creationId xmlns="" xmlns:a16="http://schemas.microsoft.com/office/drawing/2014/main" id="{8EA7DCCE-EAAA-4A91-8FCD-B6647EED91CE}"/>
              </a:ext>
            </a:extLst>
          </p:cNvPr>
          <p:cNvSpPr/>
          <p:nvPr/>
        </p:nvSpPr>
        <p:spPr>
          <a:xfrm>
            <a:off x="755576" y="177281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853CBAF-0D9A-48E8-8B23-5E54A35CD307}"/>
              </a:ext>
            </a:extLst>
          </p:cNvPr>
          <p:cNvSpPr txBox="1"/>
          <p:nvPr/>
        </p:nvSpPr>
        <p:spPr>
          <a:xfrm>
            <a:off x="879457" y="1853467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="" xmlns:a16="http://schemas.microsoft.com/office/drawing/2014/main" id="{B0D84BDB-03E5-48FA-A8D3-DCFD39CB59D0}"/>
              </a:ext>
            </a:extLst>
          </p:cNvPr>
          <p:cNvSpPr/>
          <p:nvPr/>
        </p:nvSpPr>
        <p:spPr>
          <a:xfrm>
            <a:off x="1087060" y="245119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616A9CE2-7A18-4FC0-9ECA-F1EFF4FFDF86}"/>
              </a:ext>
            </a:extLst>
          </p:cNvPr>
          <p:cNvSpPr txBox="1"/>
          <p:nvPr/>
        </p:nvSpPr>
        <p:spPr bwMode="auto">
          <a:xfrm>
            <a:off x="1683837" y="254601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쇼핑몰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생성하기</a:t>
            </a:r>
          </a:p>
        </p:txBody>
      </p:sp>
      <p:sp>
        <p:nvSpPr>
          <p:cNvPr id="13" name="Oval 38">
            <a:extLst>
              <a:ext uri="{FF2B5EF4-FFF2-40B4-BE49-F238E27FC236}">
                <a16:creationId xmlns="" xmlns:a16="http://schemas.microsoft.com/office/drawing/2014/main" id="{C4B585F2-7552-4961-8664-08AE6D46097C}"/>
              </a:ext>
            </a:extLst>
          </p:cNvPr>
          <p:cNvSpPr/>
          <p:nvPr/>
        </p:nvSpPr>
        <p:spPr>
          <a:xfrm>
            <a:off x="755576" y="242088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5C8F98B-CB44-4C5B-B3F9-5C6BDBB51677}"/>
              </a:ext>
            </a:extLst>
          </p:cNvPr>
          <p:cNvSpPr txBox="1"/>
          <p:nvPr/>
        </p:nvSpPr>
        <p:spPr>
          <a:xfrm>
            <a:off x="879457" y="2501540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0711DDA-531B-42EC-BF4E-35E1F835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50316"/>
            <a:ext cx="7929323" cy="23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개발 환경 도구</a:t>
            </a:r>
            <a:endParaRPr lang="en-US" altLang="ko-KR" dirty="0"/>
          </a:p>
          <a:p>
            <a:pPr lvl="1"/>
            <a:r>
              <a:rPr lang="ko-KR" altLang="en-US" dirty="0"/>
              <a:t>자바 개발환경 </a:t>
            </a:r>
            <a:r>
              <a:rPr lang="en-US" altLang="ko-KR" dirty="0"/>
              <a:t>: JDK</a:t>
            </a:r>
          </a:p>
          <a:p>
            <a:pPr lvl="1"/>
            <a:r>
              <a:rPr lang="ko-KR" altLang="en-US" dirty="0"/>
              <a:t>웹서버 </a:t>
            </a:r>
            <a:r>
              <a:rPr lang="en-US" altLang="ko-KR" dirty="0"/>
              <a:t>: </a:t>
            </a:r>
            <a:r>
              <a:rPr lang="ko-KR" altLang="en-US" dirty="0" err="1"/>
              <a:t>톰캣</a:t>
            </a:r>
            <a:endParaRPr lang="en-US" altLang="ko-KR" dirty="0"/>
          </a:p>
          <a:p>
            <a:pPr lvl="1"/>
            <a:r>
              <a:rPr lang="ko-KR" altLang="en-US" dirty="0"/>
              <a:t>통합 개발 환경 </a:t>
            </a:r>
            <a:r>
              <a:rPr lang="en-US" altLang="ko-KR" dirty="0"/>
              <a:t>:</a:t>
            </a:r>
            <a:r>
              <a:rPr lang="ko-KR" altLang="en-US" dirty="0"/>
              <a:t>이클립스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E7A18D-D4D2-45D7-9F89-F0CB92B2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741682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자바 설치하고 환경 설정하기</a:t>
            </a:r>
            <a:endParaRPr lang="en-US" altLang="ko-KR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개발 키트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JDK(Java Development Kit)</a:t>
            </a:r>
            <a:endParaRPr lang="ko-KR" altLang="en-US" dirty="0"/>
          </a:p>
          <a:p>
            <a:pPr lvl="1"/>
            <a:r>
              <a:rPr lang="ko-KR" altLang="en-US" kern="0" dirty="0">
                <a:solidFill>
                  <a:srgbClr val="000000"/>
                </a:solidFill>
              </a:rPr>
              <a:t>자바 실행 환경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lvl="2"/>
            <a:r>
              <a:rPr lang="en-US" altLang="ko-KR" kern="0" dirty="0">
                <a:solidFill>
                  <a:srgbClr val="000000"/>
                </a:solidFill>
              </a:rPr>
              <a:t>JRE(Java Runtime Environment)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01C743-8982-4622-9860-C023ED33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pic>
        <p:nvPicPr>
          <p:cNvPr id="6145" name="_x210206752" descr="EMB000018a849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24944"/>
            <a:ext cx="381642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오라클 사이트에 접속하기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http://www.oracle.com/kr/java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E4B885-742A-4D88-B6B8-1E489EAE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31641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898628"/>
            <a:ext cx="8497366" cy="5048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13008"/>
            <a:ext cx="3920436" cy="321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13007"/>
            <a:ext cx="4320480" cy="32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05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2.JDK </a:t>
            </a:r>
            <a:r>
              <a:rPr lang="ko-KR" altLang="en-US" dirty="0"/>
              <a:t>선택하기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라이선스 동의 및 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운영체제 </a:t>
            </a:r>
            <a:r>
              <a:rPr lang="ko-KR" altLang="en-US" dirty="0"/>
              <a:t>버전에 맞는 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설치 </a:t>
            </a:r>
            <a:r>
              <a:rPr lang="ko-KR" altLang="en-US" dirty="0"/>
              <a:t>파일 선택하기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946C1F-1EC0-4E57-B6BD-F5D89E82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76873" y="2446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9673" y="12875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97366" cy="5048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34032"/>
            <a:ext cx="3456384" cy="239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820820"/>
            <a:ext cx="3340051" cy="272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5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자바 설치하기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823FBA-7288-42BB-AC77-588ED1F3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8" y="942755"/>
            <a:ext cx="8497366" cy="5048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23" y="2125349"/>
            <a:ext cx="3220077" cy="2455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3456384" cy="263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40" y="3834259"/>
            <a:ext cx="3811872" cy="290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65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5. </a:t>
            </a:r>
            <a:r>
              <a:rPr lang="ko-KR" altLang="en-US" dirty="0"/>
              <a:t>자바 설치 위치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6D4AF-B870-4E6B-934F-549E6F0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1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97366" cy="50482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5540458" cy="358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2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1. [</a:t>
            </a:r>
            <a:r>
              <a:rPr lang="ko-KR" altLang="en-US" dirty="0"/>
              <a:t>환경 변수</a:t>
            </a:r>
            <a:r>
              <a:rPr lang="en-US" altLang="ko-KR" dirty="0"/>
              <a:t>] </a:t>
            </a:r>
            <a:r>
              <a:rPr lang="ko-KR" altLang="en-US" dirty="0"/>
              <a:t>대화상자 열기</a:t>
            </a:r>
          </a:p>
          <a:p>
            <a:r>
              <a:rPr lang="en-US" altLang="ko-KR" sz="1200" dirty="0" smtClean="0"/>
              <a:t>        [</a:t>
            </a:r>
            <a:r>
              <a:rPr lang="ko-KR" altLang="en-US" sz="1200" dirty="0" smtClean="0"/>
              <a:t>제어판</a:t>
            </a:r>
            <a:r>
              <a:rPr lang="en-US" altLang="ko-KR" sz="1200" dirty="0" smtClean="0"/>
              <a:t>] -&gt; [</a:t>
            </a:r>
            <a:r>
              <a:rPr lang="ko-KR" altLang="en-US" sz="1200" dirty="0" smtClean="0"/>
              <a:t>시스템 및 보안</a:t>
            </a:r>
            <a:r>
              <a:rPr lang="en-US" altLang="ko-KR" sz="1200" dirty="0" smtClean="0"/>
              <a:t>] -&gt; [</a:t>
            </a:r>
            <a:r>
              <a:rPr lang="ko-KR" altLang="en-US" sz="1200" dirty="0" smtClean="0"/>
              <a:t>시스템</a:t>
            </a:r>
            <a:r>
              <a:rPr lang="en-US" altLang="ko-KR" sz="1200" dirty="0" smtClean="0"/>
              <a:t>] -&gt; [</a:t>
            </a:r>
            <a:r>
              <a:rPr lang="ko-KR" altLang="en-US" sz="1200" dirty="0" smtClean="0"/>
              <a:t>고급시스템 설정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D2E0F50-D490-47C0-8106-FF8672120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3569" y="179159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1265" name="_x316297576" descr="EMB000018a8499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0" y="2448963"/>
            <a:ext cx="7108434" cy="407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897859"/>
            <a:ext cx="8474902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자바 환경 변수 </a:t>
            </a:r>
            <a:r>
              <a:rPr lang="ko-KR" altLang="en-US" dirty="0" smtClean="0"/>
              <a:t>설정하기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565DA2-317C-427B-B907-AA115598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03649" y="9697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474902" cy="504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49" y="2601336"/>
            <a:ext cx="5875772" cy="409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3608" y="2060848"/>
            <a:ext cx="400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  <a:ea typeface="+mn-ea"/>
              </a:rPr>
              <a:t>*</a:t>
            </a:r>
            <a:r>
              <a:rPr lang="ko-KR" altLang="en-US" sz="1000" b="1" dirty="0" smtClean="0">
                <a:latin typeface="+mn-ea"/>
                <a:ea typeface="+mn-ea"/>
              </a:rPr>
              <a:t>사용자변수</a:t>
            </a:r>
            <a:r>
              <a:rPr lang="en-US" altLang="ko-KR" sz="1000" b="1" dirty="0">
                <a:latin typeface="+mn-ea"/>
                <a:ea typeface="+mn-ea"/>
              </a:rPr>
              <a:t>: </a:t>
            </a:r>
            <a:r>
              <a:rPr lang="ko-KR" altLang="en-US" sz="1000" b="1" dirty="0">
                <a:latin typeface="+mn-ea"/>
                <a:ea typeface="+mn-ea"/>
              </a:rPr>
              <a:t>해당 아이디로 로그인한 </a:t>
            </a:r>
            <a:r>
              <a:rPr lang="ko-KR" altLang="en-US" sz="1000" b="1" dirty="0" smtClean="0">
                <a:latin typeface="+mn-ea"/>
                <a:ea typeface="+mn-ea"/>
              </a:rPr>
              <a:t>사용자에게만 적용되는 변수</a:t>
            </a:r>
            <a:endParaRPr lang="en-US" altLang="ko-KR" sz="1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n-ea"/>
                <a:ea typeface="+mn-ea"/>
              </a:rPr>
              <a:t>*</a:t>
            </a:r>
            <a:r>
              <a:rPr lang="ko-KR" altLang="en-US" sz="1000" b="1" dirty="0" smtClean="0">
                <a:latin typeface="+mn-ea"/>
                <a:ea typeface="+mn-ea"/>
              </a:rPr>
              <a:t>시스템변수</a:t>
            </a:r>
            <a:r>
              <a:rPr lang="en-US" altLang="ko-KR" sz="1000" b="1" dirty="0" smtClean="0">
                <a:latin typeface="+mn-ea"/>
                <a:ea typeface="+mn-ea"/>
              </a:rPr>
              <a:t>: </a:t>
            </a:r>
            <a:r>
              <a:rPr lang="ko-KR" altLang="en-US" sz="1000" b="1" dirty="0" smtClean="0">
                <a:latin typeface="+mn-ea"/>
                <a:ea typeface="+mn-ea"/>
              </a:rPr>
              <a:t>모든 사용자에게 적용되는 변수</a:t>
            </a:r>
            <a:endParaRPr lang="en-US" altLang="ko-KR" sz="1000" b="1" dirty="0">
              <a:latin typeface="+mn-ea"/>
              <a:ea typeface="+mn-ea"/>
            </a:endParaRPr>
          </a:p>
          <a:p>
            <a:endParaRPr lang="ko-KR" altLang="en-US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37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자바에 설정한 환경 변수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496C94-F3E4-44F3-8102-57DB5363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3" y="4812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7951"/>
            <a:ext cx="8474902" cy="504825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6423992" cy="346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4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 서버와 통합 개발 환경 설치하기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서버 </a:t>
            </a:r>
            <a:endParaRPr lang="en-US" altLang="ko-KR" dirty="0"/>
          </a:p>
          <a:p>
            <a:pPr lvl="2"/>
            <a:r>
              <a:rPr lang="ko-KR" altLang="en-US" dirty="0" err="1" smtClean="0"/>
              <a:t>톰캣</a:t>
            </a:r>
            <a:r>
              <a:rPr lang="en-US" altLang="ko-KR" dirty="0" smtClean="0"/>
              <a:t>(tomcat)</a:t>
            </a:r>
            <a:endParaRPr lang="en-US" altLang="ko-KR" dirty="0"/>
          </a:p>
          <a:p>
            <a:pPr lvl="3"/>
            <a:r>
              <a:rPr lang="ko-KR" altLang="en-US" dirty="0"/>
              <a:t>아파치 소프트웨어재단</a:t>
            </a:r>
            <a:r>
              <a:rPr lang="en-US" altLang="ko-KR" dirty="0"/>
              <a:t>(Apache Software Foundation)</a:t>
            </a:r>
            <a:r>
              <a:rPr lang="ko-KR" altLang="en-US" dirty="0"/>
              <a:t>에서 개발한 웹 애플리케이션 서버</a:t>
            </a:r>
            <a:endParaRPr lang="en-US" altLang="ko-KR" dirty="0"/>
          </a:p>
          <a:p>
            <a:pPr lvl="3"/>
            <a:r>
              <a:rPr lang="ko-KR" altLang="en-US" dirty="0"/>
              <a:t>자바 만들어진 웹 페이지를 구동하기 위한 </a:t>
            </a:r>
            <a:r>
              <a:rPr lang="ko-KR" altLang="en-US" dirty="0" smtClean="0"/>
              <a:t>엔진</a:t>
            </a:r>
            <a:endParaRPr lang="en-US" altLang="ko-KR" dirty="0"/>
          </a:p>
          <a:p>
            <a:pPr lvl="3"/>
            <a:r>
              <a:rPr lang="en-US" altLang="ko-KR" dirty="0" smtClean="0"/>
              <a:t> * JSP</a:t>
            </a:r>
            <a:r>
              <a:rPr lang="ko-KR" altLang="en-US" dirty="0" smtClean="0"/>
              <a:t>를 이용해서 웹 페이지를 만들고 실행하려면</a:t>
            </a:r>
            <a:r>
              <a:rPr lang="en-US" altLang="ko-KR" dirty="0" smtClean="0"/>
              <a:t>,</a:t>
            </a:r>
          </a:p>
          <a:p>
            <a:pPr lvl="3"/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위한 서버 프로그램이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2"/>
            <a:r>
              <a:rPr lang="ko-KR" altLang="en-US" dirty="0"/>
              <a:t>이클립스</a:t>
            </a:r>
            <a:endParaRPr lang="en-US" altLang="ko-KR" dirty="0"/>
          </a:p>
          <a:p>
            <a:pPr lvl="3"/>
            <a:r>
              <a:rPr lang="ko-KR" altLang="en-US" dirty="0"/>
              <a:t>자바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 가장 많이 사용되는 개발 도구</a:t>
            </a:r>
            <a:endParaRPr lang="en-US" altLang="ko-KR" dirty="0"/>
          </a:p>
          <a:p>
            <a:pPr lvl="3"/>
            <a:r>
              <a:rPr lang="ko-KR" altLang="en-US" dirty="0"/>
              <a:t>자바를 기반으로 애플리케이션을 개발하기 위해 이클립스를 사용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8F490F0-F933-4200-B10D-025F5707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45557" y="276556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99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인터넷과 웹의 개요</a:t>
            </a:r>
            <a:endParaRPr lang="en-US" altLang="ko-KR" dirty="0"/>
          </a:p>
          <a:p>
            <a:pPr lvl="1"/>
            <a:r>
              <a:rPr lang="ko-KR" altLang="en-US" dirty="0"/>
              <a:t>인터넷</a:t>
            </a:r>
            <a:endParaRPr lang="en-US" altLang="ko-KR" dirty="0"/>
          </a:p>
          <a:p>
            <a:pPr lvl="2"/>
            <a:r>
              <a:rPr lang="ko-KR" altLang="en-US" dirty="0"/>
              <a:t>컴퓨터가 서로 연결되어 </a:t>
            </a:r>
            <a:r>
              <a:rPr lang="en-US" altLang="ko-KR" dirty="0"/>
              <a:t>TCP/IP</a:t>
            </a:r>
            <a:r>
              <a:rPr lang="ko-KR" altLang="en-US" dirty="0"/>
              <a:t>라는 통신 프로토콜을 이용하여 정보를 주고받는 전 세계의 컴퓨터 네트워크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ko-KR" altLang="en-US" dirty="0"/>
              <a:t>웹</a:t>
            </a:r>
            <a:endParaRPr lang="en-US" altLang="ko-KR" dirty="0"/>
          </a:p>
          <a:p>
            <a:pPr lvl="2"/>
            <a:r>
              <a:rPr lang="ko-KR" altLang="en-US" dirty="0"/>
              <a:t>인터넷에 연결된 컴퓨터들을 통해 사람들이 정보를 공유할 수 있는 정보 공간</a:t>
            </a:r>
            <a:endParaRPr lang="en-US" altLang="ko-KR" dirty="0"/>
          </a:p>
          <a:p>
            <a:pPr lvl="2"/>
            <a:r>
              <a:rPr lang="ko-KR" altLang="en-US" dirty="0"/>
              <a:t>월드 와이드 웹</a:t>
            </a:r>
            <a:r>
              <a:rPr lang="en-US" altLang="ko-KR" dirty="0"/>
              <a:t>(world wide web)</a:t>
            </a:r>
            <a:r>
              <a:rPr lang="ko-KR" altLang="en-US" dirty="0"/>
              <a:t>의 </a:t>
            </a:r>
            <a:r>
              <a:rPr lang="ko-KR" altLang="en-US" dirty="0" err="1"/>
              <a:t>줄임말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6783CB3-0CC1-4F66-AD3A-1DBAC838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FC15975-AA7C-4C0C-94D5-A99848B6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01008"/>
            <a:ext cx="4064496" cy="28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아파치 사이트에 접속 및 다운로드하기</a:t>
            </a:r>
          </a:p>
          <a:p>
            <a:pPr lvl="2"/>
            <a:r>
              <a:rPr lang="en-US" altLang="ko-KR" dirty="0">
                <a:hlinkClick r:id="rId2"/>
              </a:rPr>
              <a:t>Http://tomcat.apache.org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89E70F6-88C7-4BC5-97F9-D13BA9B8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31818"/>
            <a:ext cx="8474901" cy="504825"/>
          </a:xfrm>
          <a:prstGeom prst="rect">
            <a:avLst/>
          </a:prstGeom>
        </p:spPr>
      </p:pic>
      <p:pic>
        <p:nvPicPr>
          <p:cNvPr id="5" name="_x210300800" descr="EMB000018a8499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51" y="2732923"/>
            <a:ext cx="4373349" cy="31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2732923"/>
            <a:ext cx="4082413" cy="327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0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err="1" smtClean="0"/>
              <a:t>다운로드한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apache-tomcat-9.0.13-windows-x64.zip</a:t>
            </a:r>
            <a:r>
              <a:rPr lang="ko-KR" altLang="en-US" dirty="0"/>
              <a:t>의 압축을 풀고 하위에 있는 </a:t>
            </a:r>
            <a:r>
              <a:rPr lang="en-US" altLang="ko-KR" dirty="0" smtClean="0"/>
              <a:t>apache-tomcat-9.0.13 </a:t>
            </a:r>
            <a:r>
              <a:rPr lang="ko-KR" altLang="en-US" dirty="0"/>
              <a:t>폴더를 </a:t>
            </a:r>
            <a:r>
              <a:rPr lang="en-US" altLang="ko-KR" dirty="0"/>
              <a:t>C </a:t>
            </a:r>
            <a:r>
              <a:rPr lang="ko-KR" altLang="en-US" dirty="0"/>
              <a:t>드라이브로 </a:t>
            </a:r>
            <a:r>
              <a:rPr lang="ko-KR" altLang="en-US" dirty="0" smtClean="0"/>
              <a:t>옮겨둡니다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/>
              <a:t>(C:\ </a:t>
            </a:r>
            <a:r>
              <a:rPr lang="ko-KR" altLang="en-US" dirty="0"/>
              <a:t>경로에 바로 압축을 풀어도 됩니다</a:t>
            </a:r>
            <a:r>
              <a:rPr lang="en-US" altLang="ko-KR" dirty="0"/>
              <a:t>).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E898C4-FD31-43BE-93A8-1A1CDA2B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27564"/>
            <a:ext cx="8474901" cy="504825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24" y="3068960"/>
            <a:ext cx="6444208" cy="334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3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이클립스 사이트에 접속하기</a:t>
            </a:r>
          </a:p>
          <a:p>
            <a:pPr lvl="2"/>
            <a:r>
              <a:rPr lang="en-US" altLang="ko-KR" dirty="0">
                <a:hlinkClick r:id="rId2"/>
              </a:rPr>
              <a:t>http://www.eclipse.org/downloads/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2B3F472-77E8-481B-8B8B-48585CBB8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16385" name="_x210300720" descr="EMB000018a8499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73" y="2530735"/>
            <a:ext cx="5544616" cy="3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이클립스 설치 파일 다운로드하기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8AAD9A-510F-48CE-A9B4-3A644474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2007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1023" y="23013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2923" y="385949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017" y="2220815"/>
            <a:ext cx="4444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  <a:hlinkClick r:id="rId3"/>
              </a:rPr>
              <a:t>https://www.eclipse.org/downloads/packages</a:t>
            </a:r>
            <a:r>
              <a:rPr lang="en-US" altLang="ko-KR" sz="1400" dirty="0">
                <a:latin typeface="+mn-ea"/>
                <a:ea typeface="+mn-ea"/>
                <a:hlinkClick r:id="rId3"/>
              </a:rPr>
              <a:t>/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9" name="TextBox 8">
            <a:hlinkClick r:id="rId4"/>
          </p:cNvPr>
          <p:cNvSpPr txBox="1"/>
          <p:nvPr/>
        </p:nvSpPr>
        <p:spPr>
          <a:xfrm>
            <a:off x="323528" y="2563011"/>
            <a:ext cx="850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https://</a:t>
            </a:r>
            <a:r>
              <a:rPr lang="en-US" altLang="ko-KR" sz="1000" dirty="0">
                <a:latin typeface="+mn-ea"/>
                <a:ea typeface="+mn-ea"/>
                <a:hlinkClick r:id="rId5"/>
              </a:rPr>
              <a:t>www.eclipse.org/downloads/download.php?file</a:t>
            </a:r>
            <a:r>
              <a:rPr lang="en-US" altLang="ko-KR" sz="1000" dirty="0">
                <a:latin typeface="+mn-ea"/>
                <a:ea typeface="+mn-ea"/>
              </a:rPr>
              <a:t>=/technology/epp/downloads/release/2018-09/R/eclipse-jee-2018-09-win32-x86_64.zip</a:t>
            </a:r>
            <a:endParaRPr lang="ko-KR" altLang="en-US" sz="100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01571"/>
            <a:ext cx="4305148" cy="3489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03" y="2951416"/>
            <a:ext cx="4186977" cy="328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68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설치 완료하고 </a:t>
            </a:r>
            <a:r>
              <a:rPr lang="ko-KR" altLang="en-US" dirty="0" smtClean="0"/>
              <a:t>실행하기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압축파일을 적당한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풀기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E6E988-915F-4BA2-A4E7-FF2EE5B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6912" y="2295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4" y="2671461"/>
            <a:ext cx="7450341" cy="387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1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설치 완료하고 실행하기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E6E988-915F-4BA2-A4E7-FF2EE5B8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6912" y="2295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31818"/>
            <a:ext cx="8181975" cy="5048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91463"/>
            <a:ext cx="6012160" cy="375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67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이클립스 작업 공간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2B843C6-C83A-4372-AB81-3BEA71D1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1156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69867"/>
            <a:ext cx="8181975" cy="50482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37" y="2564904"/>
            <a:ext cx="59721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4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5. </a:t>
            </a:r>
            <a:r>
              <a:rPr lang="ko-KR" altLang="en-US" dirty="0"/>
              <a:t>이클립스 실행 화면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933683-729B-4ACE-B964-DE7A0B6F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9371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79959"/>
            <a:ext cx="8181975" cy="50482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120680" cy="4590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9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1. [Server</a:t>
            </a:r>
            <a:r>
              <a:rPr lang="en-US" altLang="ko-KR" dirty="0"/>
              <a:t>] </a:t>
            </a:r>
            <a:r>
              <a:rPr lang="ko-KR" altLang="en-US" dirty="0"/>
              <a:t>프로젝트 생성하기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337F678-E6E1-4B00-A85D-2C76E3B1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9593" y="20796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79959"/>
            <a:ext cx="8172450" cy="50482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12" y="2294757"/>
            <a:ext cx="6414391" cy="41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9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웹 서버 유형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F414B-FDD8-4C03-AB49-DECDEF4D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3963"/>
            <a:ext cx="8172450" cy="504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577536"/>
            <a:ext cx="7488833" cy="387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7" y="2204864"/>
            <a:ext cx="4069864" cy="3876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6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6783CB3-0CC1-4F66-AD3A-1DBAC838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2595339"/>
            <a:ext cx="82200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제목 1"/>
          <p:cNvSpPr txBox="1">
            <a:spLocks/>
          </p:cNvSpPr>
          <p:nvPr/>
        </p:nvSpPr>
        <p:spPr bwMode="auto">
          <a:xfrm>
            <a:off x="321191" y="960711"/>
            <a:ext cx="8643998" cy="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 smtClean="0"/>
              <a:t>DNS</a:t>
            </a:r>
            <a:r>
              <a:rPr lang="ko-KR" altLang="en-US" dirty="0" smtClean="0"/>
              <a:t>서버의 </a:t>
            </a:r>
            <a:r>
              <a:rPr lang="ko-KR" altLang="en-US" dirty="0" err="1" smtClean="0"/>
              <a:t>역활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7544" y="1628800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DNS</a:t>
            </a:r>
            <a:r>
              <a:rPr lang="ko-KR" altLang="en-US" sz="1600" dirty="0" smtClean="0">
                <a:latin typeface="+mn-ea"/>
                <a:ea typeface="+mn-ea"/>
              </a:rPr>
              <a:t>서버는 웹 서버의 실제 </a:t>
            </a:r>
            <a:r>
              <a:rPr lang="en-US" altLang="ko-KR" sz="1600" dirty="0" smtClean="0">
                <a:latin typeface="+mn-ea"/>
                <a:ea typeface="+mn-ea"/>
              </a:rPr>
              <a:t>IP</a:t>
            </a:r>
            <a:r>
              <a:rPr lang="ko-KR" altLang="en-US" sz="1600" dirty="0" smtClean="0">
                <a:latin typeface="+mn-ea"/>
                <a:ea typeface="+mn-ea"/>
              </a:rPr>
              <a:t>주소와 </a:t>
            </a:r>
            <a:r>
              <a:rPr lang="en-US" altLang="ko-KR" sz="1600" dirty="0" smtClean="0">
                <a:latin typeface="+mn-ea"/>
                <a:ea typeface="+mn-ea"/>
              </a:rPr>
              <a:t>World Wide Web </a:t>
            </a:r>
            <a:r>
              <a:rPr lang="ko-KR" altLang="en-US" sz="1600" dirty="0" smtClean="0">
                <a:latin typeface="+mn-ea"/>
                <a:ea typeface="+mn-ea"/>
              </a:rPr>
              <a:t>주소를 </a:t>
            </a:r>
            <a:r>
              <a:rPr lang="ko-KR" altLang="en-US" sz="1600" dirty="0" err="1" smtClean="0">
                <a:latin typeface="+mn-ea"/>
                <a:ea typeface="+mn-ea"/>
              </a:rPr>
              <a:t>매핑한</a:t>
            </a:r>
            <a:r>
              <a:rPr lang="ko-KR" altLang="en-US" sz="1600" dirty="0" smtClean="0">
                <a:latin typeface="+mn-ea"/>
                <a:ea typeface="+mn-ea"/>
              </a:rPr>
              <a:t> 정보를 제공하는 서버이다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웹 서버 유형 설정하기</a:t>
            </a:r>
          </a:p>
          <a:p>
            <a:r>
              <a:rPr lang="en-US" altLang="ko-KR" sz="1400" b="0" dirty="0" smtClean="0"/>
              <a:t>    - </a:t>
            </a:r>
            <a:r>
              <a:rPr lang="ko-KR" altLang="en-US" sz="1400" b="0" dirty="0" smtClean="0"/>
              <a:t>참고</a:t>
            </a:r>
            <a:r>
              <a:rPr lang="en-US" altLang="ko-KR" sz="1400" b="0" dirty="0" smtClean="0"/>
              <a:t>:</a:t>
            </a:r>
            <a:r>
              <a:rPr lang="en-US" altLang="ko-KR" sz="1400" b="0" dirty="0" smtClean="0">
                <a:latin typeface="+mn-lt"/>
              </a:rPr>
              <a:t>servers view</a:t>
            </a:r>
            <a:r>
              <a:rPr lang="ko-KR" altLang="en-US" sz="1400" b="0" dirty="0" smtClean="0">
                <a:latin typeface="+mn-lt"/>
              </a:rPr>
              <a:t>에서 설정하기</a:t>
            </a:r>
            <a:endParaRPr lang="ko-KR" altLang="en-US" sz="1400" b="0" dirty="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F414B-FDD8-4C03-AB49-DECDEF4D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3963"/>
            <a:ext cx="8172450" cy="504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03001"/>
            <a:ext cx="7632849" cy="395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3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웹 서버 유형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F414B-FDD8-4C03-AB49-DECDEF4D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1505" name="_x115456848" descr="EMB000018a849a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17" y="2182847"/>
            <a:ext cx="336313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3963"/>
            <a:ext cx="8172450" cy="504825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82475"/>
            <a:ext cx="3334229" cy="431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6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웹 서버 위치와 </a:t>
            </a:r>
            <a:r>
              <a:rPr lang="en-US" altLang="ko-KR" dirty="0"/>
              <a:t>JRE </a:t>
            </a:r>
            <a:r>
              <a:rPr lang="ko-KR" altLang="en-US" dirty="0"/>
              <a:t>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9CA94B-F94A-4E80-9D8C-09015103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2529" name="_x48535440" descr="EMB000018a849a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50346"/>
            <a:ext cx="4176464" cy="33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8172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웹 서버 위치와 </a:t>
            </a:r>
            <a:r>
              <a:rPr lang="en-US" altLang="ko-KR" dirty="0"/>
              <a:t>JRE </a:t>
            </a:r>
            <a:r>
              <a:rPr lang="ko-KR" altLang="en-US" dirty="0"/>
              <a:t>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9CA94B-F94A-4E80-9D8C-09015103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8172450" cy="504825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53" y="2204864"/>
            <a:ext cx="7515783" cy="43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47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연동 확인하기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E3085D-F688-4B4B-930F-3479D83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79913" y="23419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72450" cy="504825"/>
          </a:xfrm>
          <a:prstGeom prst="rect">
            <a:avLst/>
          </a:prstGeom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47" y="2132856"/>
            <a:ext cx="7308304" cy="423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34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연동 확인하기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E3085D-F688-4B4B-930F-3479D83F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79913" y="23419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72450" cy="504825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132857"/>
            <a:ext cx="7521165" cy="415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4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프로젝트 만들고 실행하기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419C779-1D50-4E80-8B20-2395F8F9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9" y="16475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132856"/>
            <a:ext cx="61626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동적 웹 프로젝트의 구조 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4867759A-FAE8-485E-8D8B-33A1D62F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9593" y="1863607"/>
            <a:ext cx="7400037" cy="4392339"/>
            <a:chOff x="899593" y="1863607"/>
            <a:chExt cx="7400037" cy="4392339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899593" y="1863607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sz="180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3" y="1863607"/>
              <a:ext cx="7400037" cy="439233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4168" y="3501008"/>
              <a:ext cx="1800200" cy="3120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084168" y="4005063"/>
              <a:ext cx="1728192" cy="21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F3CB90-C355-406D-9E67-C6249AD7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5" name="_x48535360" descr="EMB000018a849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1" b="75136"/>
          <a:stretch>
            <a:fillRect/>
          </a:stretch>
        </p:blipFill>
        <p:spPr bwMode="auto">
          <a:xfrm>
            <a:off x="1691680" y="2564904"/>
            <a:ext cx="5593283" cy="202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190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9" name="제목 8">
            <a:extLst>
              <a:ext uri="{FF2B5EF4-FFF2-40B4-BE49-F238E27FC236}">
                <a16:creationId xmlns="" xmlns:a16="http://schemas.microsoft.com/office/drawing/2014/main" id="{1EA9707A-5B07-4190-BB44-18EC0658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9585" y="44999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7" name="_x48535360" descr="EMB000018a849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66" y="2454587"/>
            <a:ext cx="3528392" cy="38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7945" y="2464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6629" name="_x210300720" descr="EMB000018a849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26" y="3212976"/>
            <a:ext cx="22133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071263"/>
            <a:ext cx="8181975" cy="504825"/>
          </a:xfrm>
          <a:prstGeom prst="rect">
            <a:avLst/>
          </a:prstGeom>
        </p:spPr>
      </p:pic>
      <p:sp>
        <p:nvSpPr>
          <p:cNvPr id="2" name="모서리가 둥근 사각형 설명선 1"/>
          <p:cNvSpPr/>
          <p:nvPr/>
        </p:nvSpPr>
        <p:spPr>
          <a:xfrm>
            <a:off x="5491950" y="2659980"/>
            <a:ext cx="2195137" cy="456986"/>
          </a:xfrm>
          <a:prstGeom prst="wedgeRoundRectCallout">
            <a:avLst>
              <a:gd name="adj1" fmla="val -154102"/>
              <a:gd name="adj2" fmla="val 113430"/>
              <a:gd name="adj3" fmla="val 16667"/>
            </a:avLst>
          </a:prstGeom>
          <a:solidFill>
            <a:srgbClr val="FFD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JSPBook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9008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6783CB3-0CC1-4F66-AD3A-1DBAC838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321191" y="960711"/>
            <a:ext cx="8643998" cy="58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dirty="0" smtClean="0"/>
              <a:t>URL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21191" y="1543305"/>
            <a:ext cx="8643997" cy="5126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Font typeface="Wingdings" panose="05000000000000000000" pitchFamily="2" charset="2"/>
              <a:buChar char="v"/>
              <a:defRPr sz="22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39750" indent="-182563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720725" indent="-185738" algn="l" rtl="0" eaLnBrk="0" fontAlgn="base" latinLnBrk="1" hangingPunct="0"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Char char="•"/>
              <a:defRPr sz="17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6205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Uniform Resource Locator</a:t>
            </a:r>
          </a:p>
          <a:p>
            <a:r>
              <a:rPr lang="ko-KR" altLang="en-US" dirty="0" smtClean="0"/>
              <a:t>구성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dirty="0" smtClean="0"/>
              <a:t>http://www.google.com/search?hl=en&amp;q=jsp&amp;aq=f&amp;oq=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프로토콜</a:t>
            </a:r>
            <a:r>
              <a:rPr lang="en-US" altLang="ko-KR" dirty="0" smtClean="0"/>
              <a:t>: http</a:t>
            </a:r>
          </a:p>
          <a:p>
            <a:pPr lvl="2"/>
            <a:r>
              <a:rPr lang="ko-KR" altLang="en-US" dirty="0" smtClean="0"/>
              <a:t>호스트</a:t>
            </a:r>
            <a:r>
              <a:rPr lang="en-US" altLang="ko-KR" dirty="0" smtClean="0"/>
              <a:t>: www.google.com</a:t>
            </a:r>
          </a:p>
          <a:p>
            <a:pPr lvl="2"/>
            <a:r>
              <a:rPr lang="ko-KR" altLang="en-US" dirty="0" smtClean="0"/>
              <a:t>포트</a:t>
            </a:r>
            <a:r>
              <a:rPr lang="en-US" altLang="ko-KR" dirty="0" smtClean="0"/>
              <a:t>: 80 (http </a:t>
            </a:r>
            <a:r>
              <a:rPr lang="ko-KR" altLang="en-US" dirty="0" smtClean="0"/>
              <a:t>프로토콜의 기본 포트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경로</a:t>
            </a:r>
            <a:r>
              <a:rPr lang="en-US" altLang="ko-KR" dirty="0" smtClean="0"/>
              <a:t>: /search</a:t>
            </a:r>
          </a:p>
          <a:p>
            <a:pPr lvl="2"/>
            <a:r>
              <a:rPr lang="ko-KR" altLang="en-US" dirty="0" smtClean="0"/>
              <a:t>쿼리문자열</a:t>
            </a:r>
            <a:r>
              <a:rPr lang="en-US" altLang="ko-KR" dirty="0" smtClean="0"/>
              <a:t>: </a:t>
            </a:r>
            <a:r>
              <a:rPr lang="en-US" dirty="0" smtClean="0"/>
              <a:t>hl=</a:t>
            </a:r>
            <a:r>
              <a:rPr lang="en-US" dirty="0" err="1" smtClean="0"/>
              <a:t>en&amp;q</a:t>
            </a:r>
            <a:r>
              <a:rPr lang="en-US" dirty="0" smtClean="0"/>
              <a:t>=</a:t>
            </a:r>
            <a:r>
              <a:rPr lang="en-US" dirty="0" err="1" smtClean="0"/>
              <a:t>jsp&amp;aq</a:t>
            </a:r>
            <a:r>
              <a:rPr lang="en-US" dirty="0" smtClean="0"/>
              <a:t>=</a:t>
            </a:r>
            <a:r>
              <a:rPr lang="en-US" dirty="0" err="1" smtClean="0"/>
              <a:t>f&amp;oq</a:t>
            </a:r>
            <a:r>
              <a:rPr lang="en-US" dirty="0" smtClean="0"/>
              <a:t>=</a:t>
            </a:r>
          </a:p>
          <a:p>
            <a:endParaRPr lang="en-US" altLang="ko-KR" dirty="0" smtClean="0"/>
          </a:p>
          <a:p>
            <a:r>
              <a:rPr lang="en-US" altLang="ko-KR" sz="1800" dirty="0" smtClean="0"/>
              <a:t>URL</a:t>
            </a:r>
            <a:r>
              <a:rPr lang="ko-KR" altLang="en-US" sz="1800" dirty="0" smtClean="0"/>
              <a:t>은 웹 어플리케이션에 요청을 구분하기 위한 용도로 사용됨</a:t>
            </a:r>
            <a:endParaRPr lang="ko-KR" altLang="en-US" sz="1800" dirty="0"/>
          </a:p>
        </p:txBody>
      </p:sp>
      <p:sp>
        <p:nvSpPr>
          <p:cNvPr id="9" name="직사각형 8"/>
          <p:cNvSpPr/>
          <p:nvPr/>
        </p:nvSpPr>
        <p:spPr>
          <a:xfrm>
            <a:off x="827582" y="2420888"/>
            <a:ext cx="813760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ko-KR" altLang="en-US" dirty="0" smtClean="0"/>
              <a:t>프로토콜</a:t>
            </a:r>
            <a:r>
              <a:rPr lang="en-US" dirty="0" smtClean="0"/>
              <a:t>]://[</a:t>
            </a:r>
            <a:r>
              <a:rPr lang="ko-KR" altLang="en-US" dirty="0" smtClean="0"/>
              <a:t>호스트</a:t>
            </a:r>
            <a:r>
              <a:rPr lang="en-US" dirty="0" smtClean="0"/>
              <a:t>][:</a:t>
            </a:r>
            <a:r>
              <a:rPr lang="ko-KR" altLang="en-US" dirty="0" smtClean="0"/>
              <a:t>포트</a:t>
            </a:r>
            <a:r>
              <a:rPr lang="en-US" dirty="0" smtClean="0"/>
              <a:t>][</a:t>
            </a:r>
            <a:r>
              <a:rPr lang="ko-KR" altLang="en-US" dirty="0" smtClean="0"/>
              <a:t>경로</a:t>
            </a:r>
            <a:r>
              <a:rPr lang="en-US" dirty="0" smtClean="0"/>
              <a:t>][</a:t>
            </a:r>
            <a:r>
              <a:rPr lang="ko-KR" altLang="en-US" dirty="0" smtClean="0"/>
              <a:t>파일명</a:t>
            </a:r>
            <a:r>
              <a:rPr lang="en-US" dirty="0" smtClean="0"/>
              <a:t>][.</a:t>
            </a:r>
            <a:r>
              <a:rPr lang="ko-KR" altLang="en-US" dirty="0" err="1" smtClean="0"/>
              <a:t>확장자</a:t>
            </a:r>
            <a:r>
              <a:rPr lang="en-US" dirty="0" smtClean="0"/>
              <a:t>][</a:t>
            </a:r>
            <a:r>
              <a:rPr lang="ko-KR" altLang="en-US" dirty="0" err="1" smtClean="0"/>
              <a:t>쿼리문자열</a:t>
            </a:r>
            <a:r>
              <a:rPr lang="en-US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3. JSP </a:t>
            </a:r>
            <a:r>
              <a:rPr lang="ko-KR" altLang="en-US" dirty="0"/>
              <a:t>파일 생성하기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76D2E1-3A4E-4E91-9551-7D15C547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49" name="_x210300800" descr="EMB000018a849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82" y="2420888"/>
            <a:ext cx="6728036" cy="4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96856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1FD676-6E31-440E-987E-932BA369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15617" y="14315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17483" y="369063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7651" name="_x210300720" descr="EMB000018a849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3133"/>
            <a:ext cx="5056255" cy="24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DEC616-76D5-4600-9558-B204FE98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8673" name="_x316297736" descr="EMB000018a849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80" y="2431105"/>
            <a:ext cx="6372708" cy="424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8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6. </a:t>
            </a:r>
            <a:r>
              <a:rPr lang="ko-KR" altLang="en-US" dirty="0"/>
              <a:t>실행 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66984E6-C0B0-4A86-9A35-64A896EA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2. JSP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개발 환경 구축하기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521" y="186360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7" name="_x210300800" descr="EMB000018a849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86" y="2378827"/>
            <a:ext cx="5616624" cy="362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509" y="64869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699" name="_x210300880" descr="EMB000018a849b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60" y="2409145"/>
            <a:ext cx="2766282" cy="25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03637" y="35240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29701" name="_x210300880" descr="EMB000018a849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17" y="5484998"/>
            <a:ext cx="4308475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907951"/>
            <a:ext cx="81819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5CC985-C84A-4CF3-841D-1A2F6C79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[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쇼핑몰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]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생성하기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5577" y="10715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0721" name="_x316297736" descr="EMB000018a849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2" y="1844824"/>
            <a:ext cx="5400675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29415"/>
            <a:ext cx="8449837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생성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동적 웹 프로젝트 생성하기</a:t>
            </a:r>
            <a:endParaRPr lang="en-US" altLang="ko-KR" dirty="0"/>
          </a:p>
          <a:p>
            <a:pPr lvl="2"/>
            <a:r>
              <a:rPr lang="ko-KR" altLang="en-US" dirty="0"/>
              <a:t>이클립스의 </a:t>
            </a:r>
            <a:r>
              <a:rPr lang="en-US" altLang="ko-KR" dirty="0"/>
              <a:t>[File]-[New]-[Dynamic Web Project]</a:t>
            </a:r>
            <a:r>
              <a:rPr lang="ko-KR" altLang="en-US" dirty="0"/>
              <a:t>를 선택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프로젝트명 설정하기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41CFCE-9784-415D-85A2-50E82E6F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[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쇼핑몰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]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생성하기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9265" y="28331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7" name="_x210300800" descr="EMB000018a849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35733"/>
            <a:ext cx="3384376" cy="343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99593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1749" name="_x210300800" descr="EMB000018a849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4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5272529" y="2675221"/>
            <a:ext cx="2195137" cy="609763"/>
          </a:xfrm>
          <a:prstGeom prst="wedgeRoundRectCallout">
            <a:avLst>
              <a:gd name="adj1" fmla="val -151744"/>
              <a:gd name="adj2" fmla="val 160116"/>
              <a:gd name="adj3" fmla="val 16667"/>
            </a:avLst>
          </a:prstGeom>
          <a:solidFill>
            <a:srgbClr val="D6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WebMarket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32696" y="6237313"/>
            <a:ext cx="723280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44854" y="4753679"/>
            <a:ext cx="2439114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en-US" altLang="ko-KR" dirty="0"/>
              <a:t>3. JSP </a:t>
            </a:r>
            <a:r>
              <a:rPr lang="ko-KR" altLang="en-US" dirty="0"/>
              <a:t>파일 생성하기</a:t>
            </a:r>
          </a:p>
          <a:p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="" xmlns:a16="http://schemas.microsoft.com/office/drawing/2014/main" id="{19E802A2-8B22-46B5-9DFF-DB0375C4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[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쇼핑몰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]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생성하기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2769" name="_x316297736" descr="EMB000018a849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0281"/>
            <a:ext cx="3528392" cy="36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724128" y="3657890"/>
            <a:ext cx="2195137" cy="609763"/>
          </a:xfrm>
          <a:prstGeom prst="wedgeRoundRectCallout">
            <a:avLst>
              <a:gd name="adj1" fmla="val -158032"/>
              <a:gd name="adj2" fmla="val 93624"/>
              <a:gd name="adj3" fmla="val 16667"/>
            </a:avLst>
          </a:prstGeom>
          <a:solidFill>
            <a:srgbClr val="D6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HY엽서M" panose="02030600000101010101" pitchFamily="18" charset="-127"/>
              </a:rPr>
              <a:t>welcome.jsp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입력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3688" y="3212976"/>
            <a:ext cx="1152128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27884" y="5445224"/>
            <a:ext cx="828092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[JSP </a:t>
            </a:r>
            <a:r>
              <a:rPr lang="ko-KR" altLang="en-US" dirty="0"/>
              <a:t>페이지 작성하기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en-US" altLang="ko-KR" dirty="0"/>
              <a:t>4. JSP </a:t>
            </a:r>
            <a:r>
              <a:rPr lang="ko-KR" altLang="en-US" dirty="0"/>
              <a:t>페이지 코드 작성하기</a:t>
            </a:r>
          </a:p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="" xmlns:a16="http://schemas.microsoft.com/office/drawing/2014/main" id="{C251D481-E26D-4757-90A3-BD9FA791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[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쇼핑몰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]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생성하기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585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925680" y="2304946"/>
            <a:ext cx="6886680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&lt;title&gt;Welcome&lt;/title&gt;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&lt;body&gt;</a:t>
            </a:r>
          </a:p>
          <a:p>
            <a:r>
              <a:rPr lang="en-US" altLang="ko-KR" dirty="0"/>
              <a:t>	&lt;h1&gt;Welcome to Web Shopping Mall&lt;/h1&gt;</a:t>
            </a:r>
          </a:p>
          <a:p>
            <a:r>
              <a:rPr lang="en-US" altLang="ko-KR" dirty="0"/>
              <a:t>	&lt;h3&gt;Welcome to Web Market!&lt;/h3&gt;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6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en-US" altLang="ko-KR" dirty="0"/>
              <a:t>5. </a:t>
            </a:r>
            <a:r>
              <a:rPr lang="ko-KR" altLang="en-US" dirty="0" err="1"/>
              <a:t>톰캣</a:t>
            </a:r>
            <a:r>
              <a:rPr lang="ko-KR" altLang="en-US" dirty="0"/>
              <a:t> 서버에 등록하기</a:t>
            </a:r>
            <a:endParaRPr lang="en-US" altLang="ko-KR" dirty="0"/>
          </a:p>
          <a:p>
            <a:pPr lvl="2"/>
            <a:r>
              <a:rPr lang="ko-KR" altLang="en-US" dirty="0"/>
              <a:t>이클립스의 아래쪽 창 </a:t>
            </a:r>
            <a:r>
              <a:rPr lang="en-US" altLang="ko-KR" dirty="0"/>
              <a:t>[Servers] </a:t>
            </a:r>
            <a:r>
              <a:rPr lang="ko-KR" altLang="en-US" dirty="0"/>
              <a:t>탭에 있는 </a:t>
            </a:r>
            <a:r>
              <a:rPr lang="en-US" altLang="ko-KR" dirty="0"/>
              <a:t>Tomcat v9.0 Server at localhost</a:t>
            </a:r>
            <a:r>
              <a:rPr lang="ko-KR" altLang="en-US" dirty="0"/>
              <a:t>에서 마우스 오른쪽 버튼을 누르고 </a:t>
            </a:r>
            <a:r>
              <a:rPr lang="en-US" altLang="ko-KR" dirty="0"/>
              <a:t>[Add and Remove]</a:t>
            </a:r>
            <a:r>
              <a:rPr lang="ko-KR" altLang="en-US" dirty="0"/>
              <a:t>를 선택</a:t>
            </a:r>
          </a:p>
          <a:p>
            <a:pPr lvl="1"/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C89475-188C-415A-8C7E-C80CB30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[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쇼핑몰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]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생성하기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47257" y="45473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3" name="_x316297576" descr="EMB000018a849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4" y="2936203"/>
            <a:ext cx="4032448" cy="322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63689" y="19356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3795" name="_x316297576" descr="EMB000018a849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052550"/>
            <a:ext cx="3600400" cy="314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77982" y="4490674"/>
            <a:ext cx="953858" cy="30647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프로젝트 실행하기</a:t>
            </a:r>
            <a:r>
              <a:rPr lang="en-US" altLang="ko-KR" dirty="0"/>
              <a:t>]</a:t>
            </a:r>
            <a:endParaRPr lang="ko-KR" altLang="en-US" dirty="0"/>
          </a:p>
          <a:p>
            <a:pPr lvl="1"/>
            <a:r>
              <a:rPr lang="en-US" altLang="ko-KR" dirty="0"/>
              <a:t>6.</a:t>
            </a:r>
            <a:r>
              <a:rPr lang="ko-KR" altLang="en-US" dirty="0"/>
              <a:t>실행 결과 확인하기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3AC723E-E27F-4F99-A1F4-08BF5C9D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3. [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웹 쇼핑몰</a:t>
            </a:r>
            <a:r>
              <a:rPr lang="en-US" altLang="ko-KR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] </a:t>
            </a:r>
            <a:r>
              <a:rPr lang="ko-KR" altLang="en-US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 생성하기</a:t>
            </a:r>
            <a:endParaRPr lang="ko-KR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11561" y="17195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34823" name="_x48535440" descr="EMB000018a849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79983"/>
            <a:ext cx="6624736" cy="4220397"/>
          </a:xfrm>
          <a:prstGeom prst="rect">
            <a:avLst/>
          </a:prstGeom>
          <a:noFill/>
          <a:ln>
            <a:solidFill>
              <a:srgbClr val="50C1B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15816" y="3284984"/>
            <a:ext cx="1944216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72032" y="3284984"/>
            <a:ext cx="2004223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25163" y="2575396"/>
            <a:ext cx="178885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63689" y="5445224"/>
            <a:ext cx="792088" cy="264028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9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6BB9202A-7266-4E30-8FF0-A40B69EAAF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웹의 동작 원리</a:t>
            </a:r>
            <a:endParaRPr lang="en-US" altLang="ko-KR" dirty="0"/>
          </a:p>
          <a:p>
            <a:pPr lvl="1"/>
            <a:r>
              <a:rPr lang="ko-KR" altLang="en-US" dirty="0"/>
              <a:t>웹은 기본적으로 클라이언트</a:t>
            </a:r>
            <a:r>
              <a:rPr lang="en-US" altLang="ko-KR" dirty="0"/>
              <a:t>/</a:t>
            </a:r>
            <a:r>
              <a:rPr lang="ko-KR" altLang="en-US" dirty="0"/>
              <a:t>서버 방식으로 동작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가장 널리 쓰이는 웹 서버</a:t>
            </a:r>
            <a:endParaRPr lang="en-US" altLang="ko-KR" dirty="0"/>
          </a:p>
          <a:p>
            <a:pPr lvl="2"/>
            <a:r>
              <a:rPr lang="ko-KR" altLang="en-US" dirty="0"/>
              <a:t>아파치</a:t>
            </a:r>
            <a:r>
              <a:rPr lang="en-US" altLang="ko-KR" dirty="0"/>
              <a:t>(Apache), </a:t>
            </a:r>
            <a:r>
              <a:rPr lang="ko-KR" altLang="en-US" dirty="0" err="1"/>
              <a:t>톰캣</a:t>
            </a:r>
            <a:r>
              <a:rPr lang="en-US" altLang="ko-KR" dirty="0"/>
              <a:t>(Tomcat), IIS(Internet Information Server) </a:t>
            </a:r>
          </a:p>
          <a:p>
            <a:pPr marL="609585" lvl="1" indent="0">
              <a:buNone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1772D07C-8269-4C90-AB9B-7E8D9BBD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39953" y="28138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B1E9CAD-B03B-48A5-9394-B726054E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7" y="2348880"/>
            <a:ext cx="2892747" cy="2130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A4AB1E7-83A6-47C3-97C2-975E5E1C8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04864"/>
            <a:ext cx="3147219" cy="2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6BB9202A-7266-4E30-8FF0-A40B69EAAF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17"/>
            <a:ext cx="8686800" cy="5787777"/>
          </a:xfrm>
        </p:spPr>
        <p:txBody>
          <a:bodyPr/>
          <a:lstStyle/>
          <a:p>
            <a:r>
              <a:rPr lang="ko-KR" altLang="en-US" sz="2000" dirty="0" smtClean="0"/>
              <a:t>요청규칙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ko-KR" altLang="en-US" sz="1700" dirty="0" smtClean="0"/>
              <a:t>웹 </a:t>
            </a:r>
            <a:r>
              <a:rPr lang="ko-KR" altLang="en-US" sz="1700" dirty="0"/>
              <a:t>브라우저가 웹 서버에 </a:t>
            </a:r>
            <a:r>
              <a:rPr lang="en-US" altLang="ko-KR" sz="1700" dirty="0"/>
              <a:t>html</a:t>
            </a:r>
            <a:r>
              <a:rPr lang="ko-KR" altLang="en-US" sz="1700" dirty="0"/>
              <a:t>과 같은 것을 요청할 때 사용할 데이터 구성 </a:t>
            </a:r>
            <a:r>
              <a:rPr lang="ko-KR" altLang="en-US" sz="1700" dirty="0" smtClean="0"/>
              <a:t>규칙</a:t>
            </a:r>
            <a:endParaRPr lang="en-US" altLang="ko-KR" dirty="0"/>
          </a:p>
          <a:p>
            <a:r>
              <a:rPr lang="ko-KR" altLang="en-US" sz="2000" dirty="0" smtClean="0"/>
              <a:t>응답규칙</a:t>
            </a:r>
            <a:r>
              <a:rPr lang="en-US" altLang="ko-KR" sz="2000" dirty="0" smtClean="0"/>
              <a:t>:</a:t>
            </a:r>
            <a:endParaRPr lang="en-US" altLang="ko-KR" sz="2000" dirty="0"/>
          </a:p>
          <a:p>
            <a:pPr lvl="1"/>
            <a:r>
              <a:rPr lang="ko-KR" altLang="en-US" sz="1700" dirty="0"/>
              <a:t>웹 </a:t>
            </a:r>
            <a:r>
              <a:rPr lang="ko-KR" altLang="en-US" sz="1700" dirty="0" smtClean="0"/>
              <a:t>서버가 웹 브라우저에 </a:t>
            </a:r>
            <a:r>
              <a:rPr lang="en-US" altLang="ko-KR" sz="1700" dirty="0" smtClean="0"/>
              <a:t>html</a:t>
            </a:r>
            <a:r>
              <a:rPr lang="ko-KR" altLang="en-US" sz="1700" dirty="0"/>
              <a:t>과 같은 것을 </a:t>
            </a:r>
            <a:r>
              <a:rPr lang="ko-KR" altLang="en-US" sz="1700" dirty="0" smtClean="0"/>
              <a:t>전송할 때 사용할 데이터 </a:t>
            </a:r>
            <a:r>
              <a:rPr lang="ko-KR" altLang="en-US" sz="1700" dirty="0"/>
              <a:t>구성 </a:t>
            </a:r>
            <a:r>
              <a:rPr lang="ko-KR" altLang="en-US" sz="1700" dirty="0" smtClean="0"/>
              <a:t>규칙</a:t>
            </a:r>
            <a:endParaRPr lang="en-US" altLang="ko-KR" sz="1700" dirty="0"/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1772D07C-8269-4C90-AB9B-7E8D9BBD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39953" y="28138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979712" y="2558514"/>
            <a:ext cx="5544616" cy="1446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  <a:ea typeface="+mn-ea"/>
              </a:rPr>
              <a:t>요청</a:t>
            </a:r>
            <a:r>
              <a:rPr lang="ko-KR" altLang="en-US" sz="1100" dirty="0">
                <a:latin typeface="+mn-ea"/>
                <a:ea typeface="+mn-ea"/>
              </a:rPr>
              <a:t>	</a:t>
            </a:r>
            <a:r>
              <a:rPr lang="en-US" altLang="ko-KR" sz="1100" b="1" dirty="0">
                <a:latin typeface="+mn-ea"/>
                <a:ea typeface="+mn-ea"/>
              </a:rPr>
              <a:t>GET / HTTP/1.1</a:t>
            </a:r>
          </a:p>
          <a:p>
            <a:r>
              <a:rPr lang="en-US" altLang="ko-KR" sz="1100" dirty="0">
                <a:latin typeface="+mn-ea"/>
                <a:ea typeface="+mn-ea"/>
              </a:rPr>
              <a:t>Accept	text/html, application/</a:t>
            </a:r>
            <a:r>
              <a:rPr lang="en-US" altLang="ko-KR" sz="1100" dirty="0" err="1">
                <a:latin typeface="+mn-ea"/>
                <a:ea typeface="+mn-ea"/>
              </a:rPr>
              <a:t>xhtml+xml</a:t>
            </a:r>
            <a:r>
              <a:rPr lang="en-US" altLang="ko-KR" sz="1100" dirty="0">
                <a:latin typeface="+mn-ea"/>
                <a:ea typeface="+mn-ea"/>
              </a:rPr>
              <a:t>, */*</a:t>
            </a:r>
          </a:p>
          <a:p>
            <a:r>
              <a:rPr lang="en-US" altLang="ko-KR" sz="1100" dirty="0">
                <a:latin typeface="+mn-ea"/>
                <a:ea typeface="+mn-ea"/>
              </a:rPr>
              <a:t>Accept-Language	</a:t>
            </a:r>
            <a:r>
              <a:rPr lang="en-US" altLang="ko-KR" sz="1100" dirty="0" err="1">
                <a:latin typeface="+mn-ea"/>
                <a:ea typeface="+mn-ea"/>
              </a:rPr>
              <a:t>ko</a:t>
            </a:r>
            <a:r>
              <a:rPr lang="en-US" altLang="ko-KR" sz="1100" dirty="0">
                <a:latin typeface="+mn-ea"/>
                <a:ea typeface="+mn-ea"/>
              </a:rPr>
              <a:t>-KR</a:t>
            </a:r>
          </a:p>
          <a:p>
            <a:r>
              <a:rPr lang="en-US" altLang="ko-KR" sz="1100" dirty="0">
                <a:latin typeface="+mn-ea"/>
                <a:ea typeface="+mn-ea"/>
              </a:rPr>
              <a:t>User-Agent	Mozilla/5.0 (Windows NT 6.1; WOW64; Trident/7.0; rv:11.0) like Gecko</a:t>
            </a:r>
          </a:p>
          <a:p>
            <a:r>
              <a:rPr lang="en-US" altLang="ko-KR" sz="1100" dirty="0">
                <a:latin typeface="+mn-ea"/>
                <a:ea typeface="+mn-ea"/>
              </a:rPr>
              <a:t>Accept-Encoding	</a:t>
            </a:r>
            <a:r>
              <a:rPr lang="en-US" altLang="ko-KR" sz="1100" dirty="0" err="1">
                <a:latin typeface="+mn-ea"/>
                <a:ea typeface="+mn-ea"/>
              </a:rPr>
              <a:t>gzip</a:t>
            </a:r>
            <a:r>
              <a:rPr lang="en-US" altLang="ko-KR" sz="1100" dirty="0">
                <a:latin typeface="+mn-ea"/>
                <a:ea typeface="+mn-ea"/>
              </a:rPr>
              <a:t>, deflate</a:t>
            </a:r>
          </a:p>
          <a:p>
            <a:r>
              <a:rPr lang="en-US" altLang="ko-KR" sz="1100" dirty="0">
                <a:latin typeface="+mn-ea"/>
                <a:ea typeface="+mn-ea"/>
              </a:rPr>
              <a:t>Host	www.daum.net</a:t>
            </a:r>
          </a:p>
          <a:p>
            <a:r>
              <a:rPr lang="en-US" altLang="ko-KR" sz="1100" dirty="0">
                <a:latin typeface="+mn-ea"/>
                <a:ea typeface="+mn-ea"/>
              </a:rPr>
              <a:t>DNT	1</a:t>
            </a:r>
          </a:p>
          <a:p>
            <a:r>
              <a:rPr lang="en-US" altLang="ko-KR" sz="1100" dirty="0">
                <a:latin typeface="+mn-ea"/>
                <a:ea typeface="+mn-ea"/>
              </a:rPr>
              <a:t>Connection	Keep-Alive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2149" y="4365104"/>
            <a:ext cx="5562178" cy="2354491"/>
          </a:xfrm>
          <a:prstGeom prst="rect">
            <a:avLst/>
          </a:prstGeom>
          <a:solidFill>
            <a:schemeClr val="accent1">
              <a:lumMod val="40000"/>
              <a:lumOff val="60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+mn-ea"/>
                <a:ea typeface="+mn-ea"/>
              </a:rPr>
              <a:t>응답</a:t>
            </a:r>
            <a:r>
              <a:rPr lang="ko-KR" altLang="en-US" sz="1050" dirty="0">
                <a:latin typeface="+mn-ea"/>
                <a:ea typeface="+mn-ea"/>
              </a:rPr>
              <a:t>	</a:t>
            </a:r>
            <a:r>
              <a:rPr lang="en-US" altLang="ko-KR" sz="1050" b="1" dirty="0">
                <a:latin typeface="+mn-ea"/>
                <a:ea typeface="+mn-ea"/>
              </a:rPr>
              <a:t>HTTP/1.1 200 </a:t>
            </a:r>
            <a:r>
              <a:rPr lang="en-US" altLang="ko-KR" sz="1050" b="1" dirty="0" smtClean="0">
                <a:latin typeface="+mn-ea"/>
                <a:ea typeface="+mn-ea"/>
              </a:rPr>
              <a:t>OK</a:t>
            </a:r>
            <a:endParaRPr lang="en-US" altLang="ko-KR" sz="1050" dirty="0">
              <a:latin typeface="+mn-ea"/>
              <a:ea typeface="+mn-ea"/>
            </a:endParaRPr>
          </a:p>
          <a:p>
            <a:r>
              <a:rPr lang="en-US" altLang="ko-KR" sz="1050" dirty="0" smtClean="0">
                <a:latin typeface="+mn-ea"/>
                <a:ea typeface="+mn-ea"/>
              </a:rPr>
              <a:t>Expires</a:t>
            </a:r>
            <a:r>
              <a:rPr lang="en-US" altLang="ko-KR" sz="1050" dirty="0">
                <a:latin typeface="+mn-ea"/>
                <a:ea typeface="+mn-ea"/>
              </a:rPr>
              <a:t>	Sat, 01, Jan 1970 22:00:00 GMT</a:t>
            </a:r>
          </a:p>
          <a:p>
            <a:r>
              <a:rPr lang="en-US" altLang="ko-KR" sz="1050" dirty="0">
                <a:latin typeface="+mn-ea"/>
                <a:ea typeface="+mn-ea"/>
              </a:rPr>
              <a:t>Date	Mon, 03 Dec 2018 10:02:59 GMT</a:t>
            </a:r>
          </a:p>
          <a:p>
            <a:r>
              <a:rPr lang="en-US" altLang="ko-KR" sz="1050" dirty="0">
                <a:latin typeface="+mn-ea"/>
                <a:ea typeface="+mn-ea"/>
              </a:rPr>
              <a:t>Content-Type	text/</a:t>
            </a:r>
            <a:r>
              <a:rPr lang="en-US" altLang="ko-KR" sz="1050" dirty="0" err="1">
                <a:latin typeface="+mn-ea"/>
                <a:ea typeface="+mn-ea"/>
              </a:rPr>
              <a:t>html;charset</a:t>
            </a:r>
            <a:r>
              <a:rPr lang="en-US" altLang="ko-KR" sz="1050" dirty="0">
                <a:latin typeface="+mn-ea"/>
                <a:ea typeface="+mn-ea"/>
              </a:rPr>
              <a:t>=UTF-8</a:t>
            </a:r>
          </a:p>
          <a:p>
            <a:r>
              <a:rPr lang="en-US" altLang="ko-KR" sz="1050" dirty="0">
                <a:latin typeface="+mn-ea"/>
                <a:ea typeface="+mn-ea"/>
              </a:rPr>
              <a:t>Content-Length	47,844</a:t>
            </a:r>
          </a:p>
          <a:p>
            <a:r>
              <a:rPr lang="en-US" altLang="ko-KR" sz="1050" dirty="0">
                <a:latin typeface="+mn-ea"/>
                <a:ea typeface="+mn-ea"/>
              </a:rPr>
              <a:t>Content-Language	</a:t>
            </a:r>
            <a:r>
              <a:rPr lang="en-US" altLang="ko-KR" sz="1050" dirty="0" err="1" smtClean="0">
                <a:latin typeface="+mn-ea"/>
                <a:ea typeface="+mn-ea"/>
              </a:rPr>
              <a:t>ko</a:t>
            </a:r>
            <a:r>
              <a:rPr lang="en-US" altLang="ko-KR" sz="1050" dirty="0" smtClean="0">
                <a:latin typeface="+mn-ea"/>
                <a:ea typeface="+mn-ea"/>
              </a:rPr>
              <a:t>-KR</a:t>
            </a:r>
          </a:p>
          <a:p>
            <a:endParaRPr lang="en-US" altLang="ko-KR" sz="1050" dirty="0" smtClean="0">
              <a:latin typeface="+mn-ea"/>
              <a:ea typeface="+mn-ea"/>
            </a:endParaRPr>
          </a:p>
          <a:p>
            <a:r>
              <a:rPr lang="en-US" altLang="ko-KR" sz="1050" b="1" dirty="0"/>
              <a:t>&lt;!DOCTYPE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html&gt;</a:t>
            </a:r>
            <a:endParaRPr lang="ko-KR" altLang="en-US" sz="1050" b="1" dirty="0"/>
          </a:p>
          <a:p>
            <a:r>
              <a:rPr lang="en-US" altLang="ko-KR" sz="1050" b="1" dirty="0"/>
              <a:t>&lt;html</a:t>
            </a:r>
            <a:r>
              <a:rPr lang="ko-KR" altLang="en-US" sz="1050" b="1" dirty="0"/>
              <a:t> </a:t>
            </a:r>
            <a:r>
              <a:rPr lang="en-US" altLang="ko-KR" sz="1050" b="1" dirty="0" err="1"/>
              <a:t>lang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ko</a:t>
            </a:r>
            <a:r>
              <a:rPr lang="en-US" altLang="ko-KR" sz="1050" b="1" dirty="0"/>
              <a:t>"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class="</a:t>
            </a:r>
            <a:r>
              <a:rPr lang="en-US" altLang="ko-KR" sz="1050" b="1" dirty="0" err="1"/>
              <a:t>os_window</a:t>
            </a:r>
            <a:r>
              <a:rPr lang="en-US" altLang="ko-KR" sz="1050" b="1" dirty="0"/>
              <a:t>"&gt;</a:t>
            </a:r>
            <a:endParaRPr lang="ko-KR" altLang="en-US" sz="1050" b="1" dirty="0"/>
          </a:p>
          <a:p>
            <a:r>
              <a:rPr lang="en-US" altLang="ko-KR" sz="1050" b="1" dirty="0"/>
              <a:t>&lt;head&gt;</a:t>
            </a:r>
            <a:endParaRPr lang="ko-KR" altLang="en-US" sz="1050" b="1" dirty="0"/>
          </a:p>
          <a:p>
            <a:r>
              <a:rPr lang="en-US" altLang="ko-KR" sz="1050" b="1" dirty="0"/>
              <a:t>&lt;meta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charset="utf-8"/&gt;</a:t>
            </a:r>
            <a:endParaRPr lang="ko-KR" altLang="en-US" sz="1050" b="1" dirty="0"/>
          </a:p>
          <a:p>
            <a:r>
              <a:rPr lang="en-US" altLang="ko-KR" sz="1050" b="1" dirty="0"/>
              <a:t>&lt;title&gt;</a:t>
            </a:r>
            <a:r>
              <a:rPr lang="en-US" altLang="ko-KR" sz="1050" b="1" dirty="0" err="1"/>
              <a:t>Daum</a:t>
            </a:r>
            <a:r>
              <a:rPr lang="en-US" altLang="ko-KR" sz="1050" b="1" dirty="0"/>
              <a:t>&lt;/title</a:t>
            </a:r>
            <a:r>
              <a:rPr lang="en-US" altLang="ko-KR" sz="1050" b="1" dirty="0" smtClean="0"/>
              <a:t>&gt;</a:t>
            </a:r>
          </a:p>
          <a:p>
            <a:r>
              <a:rPr lang="en-US" altLang="ko-KR" sz="1050" b="1" dirty="0" smtClean="0">
                <a:latin typeface="+mn-ea"/>
                <a:ea typeface="+mn-ea"/>
              </a:rPr>
              <a:t>…</a:t>
            </a:r>
            <a:r>
              <a:rPr lang="ko-KR" altLang="en-US" sz="1050" b="1" dirty="0" smtClean="0">
                <a:latin typeface="+mn-ea"/>
                <a:ea typeface="+mn-ea"/>
              </a:rPr>
              <a:t>생략</a:t>
            </a:r>
            <a:endParaRPr lang="en-US" altLang="ko-KR" sz="1050" b="1" dirty="0" smtClean="0">
              <a:latin typeface="+mn-ea"/>
              <a:ea typeface="+mn-ea"/>
            </a:endParaRPr>
          </a:p>
          <a:p>
            <a:r>
              <a:rPr lang="en-US" altLang="ko-KR" sz="1050" b="1" dirty="0" smtClean="0">
                <a:latin typeface="+mn-ea"/>
                <a:ea typeface="+mn-ea"/>
              </a:rPr>
              <a:t>&lt;/html&gt;</a:t>
            </a:r>
            <a:endParaRPr lang="en-US" altLang="ko-KR" sz="1050" b="1" dirty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5" y="3140744"/>
            <a:ext cx="1818134" cy="187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71" y="2636912"/>
            <a:ext cx="12287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2034157" y="4149080"/>
            <a:ext cx="570619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1962149" y="4293096"/>
            <a:ext cx="5706195" cy="0"/>
          </a:xfrm>
          <a:prstGeom prst="straightConnector1">
            <a:avLst/>
          </a:prstGeom>
          <a:ln w="254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1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  <p:graphicFrame>
        <p:nvGraphicFramePr>
          <p:cNvPr id="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183786"/>
              </p:ext>
            </p:extLst>
          </p:nvPr>
        </p:nvGraphicFramePr>
        <p:xfrm>
          <a:off x="457200" y="1835620"/>
          <a:ext cx="8229600" cy="440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08"/>
                <a:gridCol w="3429024"/>
                <a:gridCol w="3114668"/>
              </a:tblGrid>
              <a:tr h="5401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2000" kern="100" dirty="0" smtClean="0">
                          <a:latin typeface="바탕"/>
                          <a:ea typeface="맑은 고딕"/>
                          <a:cs typeface="Times New Roman"/>
                        </a:rPr>
                        <a:t>구성요소</a:t>
                      </a:r>
                      <a:endParaRPr lang="ko-KR" sz="200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2000" kern="100" dirty="0" smtClean="0">
                          <a:latin typeface="바탕"/>
                          <a:ea typeface="맑은 고딕"/>
                          <a:cs typeface="Times New Roman"/>
                        </a:rPr>
                        <a:t>요청</a:t>
                      </a:r>
                      <a:r>
                        <a:rPr lang="en-US" altLang="ko-KR" sz="2000" kern="100" baseline="0" dirty="0" smtClean="0">
                          <a:latin typeface="바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2000" kern="100" baseline="0" dirty="0" smtClean="0">
                          <a:latin typeface="바탕"/>
                          <a:ea typeface="맑은 고딕"/>
                          <a:cs typeface="Times New Roman"/>
                        </a:rPr>
                        <a:t>데이터</a:t>
                      </a:r>
                      <a:endParaRPr lang="ko-KR" sz="200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2000" kern="100" dirty="0" smtClean="0">
                          <a:latin typeface="바탕"/>
                          <a:ea typeface="맑은 고딕"/>
                          <a:cs typeface="Times New Roman"/>
                        </a:rPr>
                        <a:t>응답 데이터</a:t>
                      </a:r>
                      <a:endParaRPr lang="ko-KR" sz="2000" kern="100" dirty="0"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287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요청</a:t>
                      </a:r>
                      <a:r>
                        <a:rPr lang="en-US" altLang="ko-KR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/</a:t>
                      </a:r>
                      <a:r>
                        <a:rPr lang="ko-KR" altLang="en-US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응답 줄</a:t>
                      </a:r>
                      <a:endParaRPr lang="ko-KR" sz="16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GET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이나 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POST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와 같은 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HTTP</a:t>
                      </a:r>
                      <a:r>
                        <a:rPr lang="en-US" altLang="ko-KR" sz="1400" kern="100" baseline="0" dirty="0" smtClean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400" kern="100" baseline="0" dirty="0" smtClean="0">
                          <a:latin typeface="+mn-ea"/>
                          <a:ea typeface="+mn-ea"/>
                          <a:cs typeface="Times New Roman"/>
                        </a:rPr>
                        <a:t>요청 방식</a:t>
                      </a:r>
                      <a:r>
                        <a:rPr lang="en-US" altLang="ko-KR" sz="1400" kern="100" baseline="0" dirty="0" smtClean="0">
                          <a:latin typeface="+mn-ea"/>
                          <a:ea typeface="+mn-ea"/>
                          <a:cs typeface="Times New Roman"/>
                        </a:rPr>
                        <a:t>(method)</a:t>
                      </a:r>
                      <a:r>
                        <a:rPr lang="ko-KR" altLang="en-US" sz="1400" kern="100" baseline="0" dirty="0" smtClean="0">
                          <a:latin typeface="+mn-ea"/>
                          <a:ea typeface="+mn-ea"/>
                          <a:cs typeface="Times New Roman"/>
                        </a:rPr>
                        <a:t>과 요청하는 자원의 경로를 지정한다</a:t>
                      </a:r>
                      <a:r>
                        <a:rPr lang="en-US" altLang="ko-KR" sz="1400" kern="100" baseline="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요청에 대해 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200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이나 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404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같은 응답 코드를 전송한다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200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은 요청에 대한 정상 처리의 의미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287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헤더</a:t>
                      </a:r>
                      <a:r>
                        <a:rPr lang="en-US" altLang="ko-KR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(header)</a:t>
                      </a:r>
                      <a:endParaRPr lang="ko-KR" sz="16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서버가 응답을 생성하는데 참조할 수 있는 정보를 전송한다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예를 들어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브라우저의 종류나 언어 등의 정보를 보낸다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응답에 대한 정보를 전송한다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응답의 몸체가 어떤 데이터인지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길이는 어떻게 되는지 등에 대한 정보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2871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몸체</a:t>
                      </a:r>
                      <a:r>
                        <a:rPr lang="en-US" altLang="ko-KR" sz="1600" b="1" kern="100" dirty="0" smtClean="0">
                          <a:latin typeface="+mn-ea"/>
                          <a:ea typeface="+mn-ea"/>
                          <a:cs typeface="Times New Roman"/>
                        </a:rPr>
                        <a:t>(body)</a:t>
                      </a:r>
                      <a:endParaRPr lang="ko-KR" sz="16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클라이언트 가 정보를 </a:t>
                      </a:r>
                      <a:r>
                        <a:rPr lang="ko-KR" altLang="en-US" sz="1400" kern="100" dirty="0" err="1" smtClean="0">
                          <a:latin typeface="+mn-ea"/>
                          <a:ea typeface="+mn-ea"/>
                          <a:cs typeface="Times New Roman"/>
                        </a:rPr>
                        <a:t>전송해야할때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 사용한다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 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예를 들어 파일업로드와 같은 기능을 사용하면 몸체 영역에 파일을 담아 웹 서버에 전송한다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+mn-ea"/>
                          <a:ea typeface="+mn-ea"/>
                          <a:cs typeface="Times New Roman"/>
                        </a:rPr>
                        <a:t>웹브라우저가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 요청한 자원의 내용을 담는다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.. HTML</a:t>
                      </a:r>
                      <a:r>
                        <a:rPr lang="ko-KR" altLang="en-US" sz="1400" kern="100" dirty="0" smtClean="0">
                          <a:latin typeface="+mn-ea"/>
                          <a:ea typeface="+mn-ea"/>
                          <a:cs typeface="Times New Roman"/>
                        </a:rPr>
                        <a:t>문서나 이미지 파일 데이터 등이 몸체 영역을 이용해서 전달된다</a:t>
                      </a:r>
                      <a:r>
                        <a:rPr lang="en-US" altLang="ko-KR" sz="1400" kern="100" dirty="0" smtClean="0"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sz="14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508879" y="980529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91D76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HTTP</a:t>
            </a:r>
            <a:r>
              <a:rPr lang="ko-KR" altLang="en-US" sz="2400" dirty="0" smtClean="0">
                <a:latin typeface="+mn-ea"/>
                <a:ea typeface="+mn-ea"/>
              </a:rPr>
              <a:t>의 요청</a:t>
            </a:r>
            <a:r>
              <a:rPr lang="en-US" altLang="ko-KR" sz="2400" dirty="0" smtClean="0">
                <a:latin typeface="+mn-ea"/>
                <a:ea typeface="+mn-ea"/>
              </a:rPr>
              <a:t>/</a:t>
            </a:r>
            <a:r>
              <a:rPr lang="ko-KR" altLang="en-US" sz="2400" dirty="0" smtClean="0">
                <a:latin typeface="+mn-ea"/>
                <a:ea typeface="+mn-ea"/>
              </a:rPr>
              <a:t>응답 데이터의 구성 요소</a:t>
            </a:r>
            <a:endParaRPr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78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정적 웹 페이지와 동적 웹 페이지</a:t>
            </a:r>
            <a:endParaRPr lang="en-US" altLang="ko-KR" dirty="0"/>
          </a:p>
          <a:p>
            <a:pPr lvl="1"/>
            <a:r>
              <a:rPr lang="ko-KR" altLang="en-US" dirty="0"/>
              <a:t>정적 웹 페이지</a:t>
            </a:r>
            <a:endParaRPr lang="en-US" altLang="ko-KR" dirty="0"/>
          </a:p>
          <a:p>
            <a:pPr lvl="2"/>
            <a:r>
              <a:rPr lang="ko-KR" altLang="en-US" dirty="0"/>
              <a:t>컴퓨터에 저장된 텍스트 파일을 그대로 보는 것</a:t>
            </a:r>
            <a:endParaRPr lang="en-US" altLang="ko-KR" dirty="0"/>
          </a:p>
          <a:p>
            <a:pPr lvl="2"/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Language)</a:t>
            </a:r>
          </a:p>
          <a:p>
            <a:endParaRPr lang="ko-KR" altLang="en-US" dirty="0"/>
          </a:p>
          <a:p>
            <a:pPr lvl="1"/>
            <a:r>
              <a:rPr lang="ko-KR" altLang="en-US" dirty="0"/>
              <a:t>동적 웹 페이지 </a:t>
            </a:r>
            <a:endParaRPr lang="en-US" altLang="ko-KR" dirty="0"/>
          </a:p>
          <a:p>
            <a:pPr lvl="2"/>
            <a:r>
              <a:rPr lang="ko-KR" altLang="en-US" dirty="0"/>
              <a:t>저장된 내용을 다른 변수로 가공 처리하여 보는 것</a:t>
            </a:r>
          </a:p>
          <a:p>
            <a:pPr lvl="2"/>
            <a:r>
              <a:rPr lang="en-US" altLang="ko-KR" dirty="0"/>
              <a:t>PHP(Personal Home Page), ASP(Active Server Page), JSP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4CC3418-552B-4A49-84E1-CADE974A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웹과 </a:t>
            </a:r>
            <a:r>
              <a:rPr lang="en-US" altLang="ko-KR" dirty="0"/>
              <a:t>JSP </a:t>
            </a:r>
            <a:r>
              <a:rPr lang="ko-KR" altLang="en-US" dirty="0"/>
              <a:t>프로그래밍 이해하기</a:t>
            </a:r>
          </a:p>
        </p:txBody>
      </p:sp>
    </p:spTree>
    <p:extLst>
      <p:ext uri="{BB962C8B-B14F-4D97-AF65-F5344CB8AC3E}">
        <p14:creationId xmlns:p14="http://schemas.microsoft.com/office/powerpoint/2010/main" val="76518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478</TotalTime>
  <Words>1671</Words>
  <Application>Microsoft Office PowerPoint</Application>
  <PresentationFormat>화면 슬라이드 쇼(4:3)</PresentationFormat>
  <Paragraphs>473</Paragraphs>
  <Slides>60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1_마스터</vt:lpstr>
      <vt:lpstr>JSP 개요</vt:lpstr>
      <vt:lpstr>PowerPoint 프레젠테이션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1. 웹과 JSP 프로그래밍 이해하기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2. JSP 개발 환경 구축하기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3. [웹 쇼핑몰] 프로젝트 생성하기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Windows 사용자</cp:lastModifiedBy>
  <cp:revision>294</cp:revision>
  <dcterms:created xsi:type="dcterms:W3CDTF">2011-01-05T15:14:06Z</dcterms:created>
  <dcterms:modified xsi:type="dcterms:W3CDTF">2018-12-03T10:33:23Z</dcterms:modified>
</cp:coreProperties>
</file>